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82" r:id="rId2"/>
    <p:sldId id="311" r:id="rId3"/>
    <p:sldId id="339" r:id="rId4"/>
    <p:sldId id="340" r:id="rId5"/>
    <p:sldId id="341" r:id="rId6"/>
    <p:sldId id="342" r:id="rId7"/>
    <p:sldId id="337" r:id="rId8"/>
    <p:sldId id="335" r:id="rId9"/>
    <p:sldId id="336" r:id="rId10"/>
    <p:sldId id="302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046" autoAdjust="0"/>
    <p:restoredTop sz="94971" autoAdjust="0"/>
  </p:normalViewPr>
  <p:slideViewPr>
    <p:cSldViewPr snapToObjects="1">
      <p:cViewPr varScale="1">
        <p:scale>
          <a:sx n="82" d="100"/>
          <a:sy n="82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25FDDF8-D2BE-4BB0-ACB9-C074A238A137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77A43D2-1EEE-48A8-903F-D43D1F8D4E57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129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EAC9A1A1-6370-4962-A84C-45BA6EA994CD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1625D20-D8F0-4420-B899-BAE4B39A353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88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92350-823C-433F-920C-882A6A69E774}" type="slidenum">
              <a:rPr lang="hu-HU" alt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92350-823C-433F-920C-882A6A69E774}" type="slidenum">
              <a:rPr lang="hu-HU" alt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edit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Master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title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style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2019. 03. 06.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  <p:sldLayoutId id="214748365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63878" y="1340768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u-HU" altLang="hu-HU" sz="4200" b="1" cap="all" dirty="0">
                <a:cs typeface="Arial" charset="0"/>
              </a:rPr>
              <a:t>A TOP-6.8.2</a:t>
            </a:r>
          </a:p>
          <a:p>
            <a:pPr marL="0" indent="0" algn="ctr">
              <a:buNone/>
              <a:defRPr/>
            </a:pPr>
            <a:r>
              <a:rPr lang="hu-HU" altLang="hu-HU" sz="3600" cap="all" dirty="0">
                <a:cs typeface="Arial" charset="0"/>
              </a:rPr>
              <a:t>Helyi foglalkoztatási együttműködések a megyei jogú város területén és várostérségében</a:t>
            </a:r>
          </a:p>
          <a:p>
            <a:pPr marL="0" indent="0" algn="ctr">
              <a:buNone/>
              <a:defRPr/>
            </a:pPr>
            <a:r>
              <a:rPr lang="hu-HU" altLang="hu-HU" sz="4200" b="1" cap="all" dirty="0">
                <a:cs typeface="Arial" charset="0"/>
              </a:rPr>
              <a:t>projektek előrehaladásának tapasztalatai</a:t>
            </a:r>
            <a:endParaRPr lang="hu-HU" altLang="hu-HU" sz="4200" dirty="0">
              <a:latin typeface="Arial" charset="0"/>
              <a:cs typeface="Arial" charset="0"/>
            </a:endParaRPr>
          </a:p>
        </p:txBody>
      </p:sp>
      <p:pic>
        <p:nvPicPr>
          <p:cNvPr id="5" name="Kép 4" descr="C:\Documents and Settings\varrod\Local Settings\Temp\Átmeneti könyvtár (14) - mak_logo_update.zip\logo\sotet\HUN\JPG\ak_logo_HUN_H_1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357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hu-HU" altLang="hu-HU" sz="4000" dirty="0">
              <a:latin typeface="+mj-lt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altLang="hu-HU" sz="5400" b="1" dirty="0">
                <a:latin typeface="+mj-lt"/>
                <a:cs typeface="Arial" charset="0"/>
              </a:rPr>
              <a:t>Köszönöm a figyelmet!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endParaRPr lang="hu-HU" altLang="hu-HU" sz="2400" dirty="0">
              <a:latin typeface="+mj-lt"/>
              <a:cs typeface="Arial" charset="0"/>
            </a:endParaRP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3600" b="1" dirty="0">
                <a:latin typeface="+mj-lt"/>
                <a:cs typeface="Arial" charset="0"/>
              </a:rPr>
              <a:t>Domokos Péter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2800" dirty="0">
                <a:latin typeface="+mj-lt"/>
                <a:cs typeface="Arial" charset="0"/>
              </a:rPr>
              <a:t>Magyar Államkincstár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2800" dirty="0">
                <a:latin typeface="+mj-lt"/>
                <a:cs typeface="Arial" charset="0"/>
              </a:rPr>
              <a:t>EU Támogatási Főosztály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675" y="44450"/>
            <a:ext cx="7940675" cy="936625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hu-HU"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Kép 4" descr="C:\Documents and Settings\varrod\Local Settings\Temp\Átmeneti könyvtár (14) - mak_logo_update.zip\logo\sotet\HUN\JPG\ak_logo_HUN_H_1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4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bg1">
                    <a:lumMod val="85000"/>
                  </a:schemeClr>
                </a:solidFill>
              </a:rPr>
              <a:t>Témakörök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Az elszámolások ellenőrzésének általános tapasztalatai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Kifizetési kérelmek – kiemelt megfelelőségi szempontok 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Lemorzsolódás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Indikátor értékek rögzítése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Aktuális feladatok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4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chemeClr val="bg1">
                    <a:lumMod val="85000"/>
                  </a:schemeClr>
                </a:solidFill>
              </a:rPr>
              <a:t>Az elszámolások ellenőrzésének általános tapasztalatai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dirty="0"/>
              <a:t>A kedvezményezettek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törekednek a jogszabályi előírásoknak megfelelő, határidőben történő munkavégzésre, folyamatos a kapcsolattartás, mind telefonon, mind személyesen 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Elfogadják, igénylik a tájékoztatást, szükség esetén a segítségnyújtást 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jellemzően együttműködőek 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8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chemeClr val="bg1">
                    <a:lumMod val="85000"/>
                  </a:schemeClr>
                </a:solidFill>
              </a:rPr>
              <a:t>Kifizetési kérelem – ellenőrizendő szempontok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az ajánlatok tartalmazzák a pontos összeget, és az ajánlat érvényességi idejét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 beszerzések dokumentálása hiánytalan (3 árajánlat)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 szállítói szerződések az </a:t>
            </a:r>
            <a:r>
              <a:rPr lang="hu-HU" sz="3400" dirty="0" err="1"/>
              <a:t>EPTK-n</a:t>
            </a:r>
            <a:r>
              <a:rPr lang="hu-HU" sz="3400" dirty="0"/>
              <a:t> rögzítve vannak, a tételek a vállalkozási szerződéssel összekapcsolásra kerülnek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 számlák és vállalkozási szerződések összhangban állnak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 számlákkal számszakilag és időpontokat tekintve összhangban álló teljesítési igazolás csatolásra kerül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közbeszerzési eljárás esetén a KSZ által kiállított tanúsítvány csatolva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400" dirty="0"/>
              <a:t>a számla záradékolása a jogszabály szerinti szövegezésű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23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chemeClr val="bg1">
                    <a:lumMod val="85000"/>
                  </a:schemeClr>
                </a:solidFill>
              </a:rPr>
              <a:t>Lemorzsolódás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dirty="0"/>
              <a:t>Jelenleg: </a:t>
            </a:r>
          </a:p>
          <a:p>
            <a:pPr marL="0" indent="0">
              <a:buSzPct val="80000"/>
              <a:buNone/>
            </a:pPr>
            <a:r>
              <a:rPr lang="hu-HU" dirty="0"/>
              <a:t>A képzés elszámolása a TSZ keretében főszabály szerint akkor nyújtható be kockázatmentesen, ha az elszámoláshoz szükséges valamennyi dokumentum (pl. tanúsítvány) rendelkezésre áll. 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888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chemeClr val="bg1">
                    <a:lumMod val="85000"/>
                  </a:schemeClr>
                </a:solidFill>
              </a:rPr>
              <a:t>Lemorzsolódás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dirty="0"/>
              <a:t>A lemorzsolódás </a:t>
            </a:r>
            <a:r>
              <a:rPr lang="hu-HU" dirty="0" err="1"/>
              <a:t>TSZ-ben</a:t>
            </a:r>
            <a:r>
              <a:rPr lang="hu-HU" dirty="0"/>
              <a:t> történő kezelésének paramétereztetése folyamatban van.</a:t>
            </a:r>
          </a:p>
          <a:p>
            <a:pPr marL="0" indent="0">
              <a:buSzPct val="80000"/>
              <a:buNone/>
            </a:pPr>
            <a:r>
              <a:rPr lang="hu-HU" dirty="0"/>
              <a:t>Források: IV/2. </a:t>
            </a:r>
          </a:p>
          <a:p>
            <a:pPr marL="0" indent="0">
              <a:buSzPct val="80000"/>
              <a:buNone/>
            </a:pPr>
            <a:r>
              <a:rPr lang="hu-HU" dirty="0"/>
              <a:t>a kedvezményezetteknek erre a sor szükséges majd berögzíteniük a képzésből lemorzsolódás miatti el nem számolható költséget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400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bg1">
                    <a:lumMod val="85000"/>
                  </a:schemeClr>
                </a:solidFill>
              </a:rPr>
              <a:t>Indikátor értékek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dirty="0"/>
              <a:t>Tényértékhez igazított célérték (magasabb tényérték esetén is TSZ mód)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000" dirty="0"/>
              <a:t>Amennyiben a beszámolóban rögzített tényérték eltér a célértéktől, illetve a tényérték alátámasztott és elfogadott, akkor a célérték módosítása adatjavítás keretében szükséges.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000" dirty="0"/>
              <a:t>Célérték beszámolás előtti módosítása javasolt. 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71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Aktuális feladatok</a:t>
            </a:r>
            <a:endParaRPr lang="hu-HU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641379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b="1" dirty="0"/>
              <a:t>2016-os keret, új TK</a:t>
            </a:r>
            <a:r>
              <a:rPr lang="hu-HU" dirty="0"/>
              <a:t> – TSZ kötés</a:t>
            </a:r>
          </a:p>
          <a:p>
            <a:pPr marL="0" indent="0">
              <a:buSzPct val="80000"/>
              <a:buNone/>
            </a:pPr>
            <a:r>
              <a:rPr lang="hu-HU" sz="1800" b="1" dirty="0"/>
              <a:t>	</a:t>
            </a:r>
            <a:r>
              <a:rPr lang="hu-HU" sz="1800" dirty="0"/>
              <a:t>TK benyújtás: 2018.10.31.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b="1" dirty="0"/>
              <a:t>5 MJV </a:t>
            </a:r>
          </a:p>
          <a:p>
            <a:pPr lvl="1">
              <a:buSzPct val="80000"/>
              <a:buFont typeface="Calibri" pitchFamily="34" charset="0"/>
              <a:buChar char="–"/>
            </a:pPr>
            <a:r>
              <a:rPr lang="hu-HU" dirty="0"/>
              <a:t>TSZ kötés folyamatban: Győr, Pécs, Szeged, Tatabánya</a:t>
            </a:r>
          </a:p>
          <a:p>
            <a:pPr lvl="1">
              <a:buSzPct val="80000"/>
              <a:buFont typeface="Calibri" pitchFamily="34" charset="0"/>
              <a:buChar char="–"/>
            </a:pPr>
            <a:r>
              <a:rPr lang="hu-HU" dirty="0"/>
              <a:t>TSZ: Nagykanizsa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2 megye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970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Aktuális feladatok</a:t>
            </a:r>
            <a:endParaRPr lang="hu-HU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641379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hu-HU" sz="3000" b="1" dirty="0"/>
              <a:t>TOP OP 3. számú módosítása – forrásátcsoportosítás </a:t>
            </a:r>
          </a:p>
          <a:p>
            <a:pPr marL="0" indent="0">
              <a:buSzPct val="80000"/>
              <a:buNone/>
            </a:pPr>
            <a:endParaRPr lang="hu-HU" sz="3000" dirty="0"/>
          </a:p>
          <a:p>
            <a:pPr marL="0" indent="0">
              <a:buSzPct val="80000"/>
              <a:buNone/>
            </a:pPr>
            <a:r>
              <a:rPr lang="hu-HU" sz="3000" dirty="0"/>
              <a:t>Paktum TSZ módosítás</a:t>
            </a:r>
            <a:r>
              <a:rPr lang="hu-HU" sz="3000"/>
              <a:t>: az </a:t>
            </a:r>
            <a:r>
              <a:rPr lang="hu-HU" sz="3000" dirty="0"/>
              <a:t>indikátorok </a:t>
            </a:r>
            <a:r>
              <a:rPr lang="hu-HU" sz="3000" b="1" u="sng" dirty="0"/>
              <a:t>forrásarányos</a:t>
            </a:r>
            <a:r>
              <a:rPr lang="hu-HU" sz="3000" dirty="0"/>
              <a:t> csökkentése 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000" dirty="0"/>
              <a:t>4 MJV: Debrecen, Kecskemét, Kaposvár, Sopron</a:t>
            </a:r>
          </a:p>
          <a:p>
            <a:pPr marL="457200" lvl="1" indent="0">
              <a:buSzPct val="80000"/>
              <a:buNone/>
            </a:pPr>
            <a:endParaRPr lang="hu-HU" sz="3000" dirty="0"/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000" dirty="0"/>
              <a:t>5 megye: Baranya,Bács-Kiskun,Békés, Győr-Moson-Sopron, Veszprém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sz="3000" dirty="0"/>
          </a:p>
          <a:p>
            <a:pPr>
              <a:buSzPct val="80000"/>
              <a:buFont typeface="Wingdings" pitchFamily="2" charset="2"/>
              <a:buChar char="§"/>
            </a:pPr>
            <a:endParaRPr lang="hu-HU" sz="3000" dirty="0"/>
          </a:p>
          <a:p>
            <a:pPr>
              <a:buSzPct val="80000"/>
              <a:buFont typeface="Wingdings" pitchFamily="2" charset="2"/>
              <a:buChar char="§"/>
            </a:pPr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93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7224</TotalTime>
  <Words>314</Words>
  <Application>Microsoft Office PowerPoint</Application>
  <PresentationFormat>Diavetítés a képernyőre (4:3 oldalarány)</PresentationFormat>
  <Paragraphs>57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Office-téma</vt:lpstr>
      <vt:lpstr>PowerPoint-bemutató</vt:lpstr>
      <vt:lpstr>Témakörök</vt:lpstr>
      <vt:lpstr>Az elszámolások ellenőrzésének általános tapasztalatai</vt:lpstr>
      <vt:lpstr>Kifizetési kérelem – ellenőrizendő szempontok</vt:lpstr>
      <vt:lpstr>Lemorzsolódás</vt:lpstr>
      <vt:lpstr>Lemorzsolódás</vt:lpstr>
      <vt:lpstr>Indikátor értékek</vt:lpstr>
      <vt:lpstr>Aktuális feladatok</vt:lpstr>
      <vt:lpstr>Aktuális feladatok</vt:lpstr>
      <vt:lpstr>PowerPoint-bemutató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Hegyiné Kovács Éva</cp:lastModifiedBy>
  <cp:revision>437</cp:revision>
  <cp:lastPrinted>2015-06-23T11:44:41Z</cp:lastPrinted>
  <dcterms:created xsi:type="dcterms:W3CDTF">2014-03-03T11:13:53Z</dcterms:created>
  <dcterms:modified xsi:type="dcterms:W3CDTF">2019-03-06T08:43:25Z</dcterms:modified>
</cp:coreProperties>
</file>