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82" r:id="rId11"/>
    <p:sldId id="283" r:id="rId12"/>
    <p:sldId id="269" r:id="rId13"/>
    <p:sldId id="279" r:id="rId14"/>
    <p:sldId id="264" r:id="rId1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359" autoAdjust="0"/>
  </p:normalViewPr>
  <p:slideViewPr>
    <p:cSldViewPr>
      <p:cViewPr varScale="1">
        <p:scale>
          <a:sx n="83" d="100"/>
          <a:sy n="83" d="100"/>
        </p:scale>
        <p:origin x="1450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553E3-0237-4B44-8428-D7EBD470DBD6}" type="datetimeFigureOut">
              <a:rPr lang="hu-HU" smtClean="0"/>
              <a:t>2019. 03. 04.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9E384-4813-468B-A503-1CBF86B31C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6657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9E384-4813-468B-A503-1CBF86B31CD0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344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A39E384-4813-468B-A503-1CBF86B31CD0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5122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9E384-4813-468B-A503-1CBF86B31CD0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3445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9E384-4813-468B-A503-1CBF86B31CD0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3445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9E384-4813-468B-A503-1CBF86B31CD0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3445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9E384-4813-468B-A503-1CBF86B31CD0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344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9E384-4813-468B-A503-1CBF86B31CD0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3445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9E384-4813-468B-A503-1CBF86B31CD0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3445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9E384-4813-468B-A503-1CBF86B31CD0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344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9E384-4813-468B-A503-1CBF86B31CD0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344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9E384-4813-468B-A503-1CBF86B31CD0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3445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9E384-4813-468B-A503-1CBF86B31CD0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3445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9E384-4813-468B-A503-1CBF86B31CD0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77344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2179F-DC78-4B2D-BDAF-867A1A5AE50A}" type="datetime1">
              <a:rPr lang="hu-HU" smtClean="0"/>
              <a:t>2019. 03. 04.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166C-6476-405A-9C02-D43DDA49DA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672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21DD4-BEA5-4C03-A23A-FDA2AFB53E71}" type="datetime1">
              <a:rPr lang="hu-HU" smtClean="0"/>
              <a:t>2019. 03. 04.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166C-6476-405A-9C02-D43DDA49DA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19889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2CBBC-0D8C-415F-BB0B-DF33D00D1477}" type="datetime1">
              <a:rPr lang="hu-HU" smtClean="0"/>
              <a:t>2019. 03. 04.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166C-6476-405A-9C02-D43DDA49DA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079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F3D7E-D04A-4454-99B1-4F85AECA0FCE}" type="datetime1">
              <a:rPr lang="hu-HU" smtClean="0"/>
              <a:t>2019. 03. 04.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166C-6476-405A-9C02-D43DDA49DA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9176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0866A-1882-46B5-8A7C-DFF5AC496095}" type="datetime1">
              <a:rPr lang="hu-HU" smtClean="0"/>
              <a:t>2019. 03. 04.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166C-6476-405A-9C02-D43DDA49DA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5027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43A7A-C0EA-4B82-B44C-CC338B4B1CAB}" type="datetime1">
              <a:rPr lang="hu-HU" smtClean="0"/>
              <a:t>2019. 03. 04.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166C-6476-405A-9C02-D43DDA49DA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7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AC5B-10AF-416E-9835-B352C2B9D9E4}" type="datetime1">
              <a:rPr lang="hu-HU" smtClean="0"/>
              <a:t>2019. 03. 04.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166C-6476-405A-9C02-D43DDA49DA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7211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53C8BE-0B1E-480B-A515-9EABDDE4AAD5}" type="datetime1">
              <a:rPr lang="hu-HU" smtClean="0"/>
              <a:t>2019. 03. 04.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166C-6476-405A-9C02-D43DDA49DA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705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E5ED-3588-45BB-9823-D5E87AB42950}" type="datetime1">
              <a:rPr lang="hu-HU" smtClean="0"/>
              <a:t>2019. 03. 04.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166C-6476-405A-9C02-D43DDA49DA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2486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EDDF09-9B33-4520-9606-A8980135C6D9}" type="datetime1">
              <a:rPr lang="hu-HU" smtClean="0"/>
              <a:t>2019. 03. 04.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166C-6476-405A-9C02-D43DDA49DA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30194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E3772-EB39-4FDC-9837-8CF4E8C70061}" type="datetime1">
              <a:rPr lang="hu-HU" smtClean="0"/>
              <a:t>2019. 03. 04.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A166C-6476-405A-9C02-D43DDA49DA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608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8FF09-1F5F-45EA-8A61-CB2221071C6F}" type="datetime1">
              <a:rPr lang="hu-HU" smtClean="0"/>
              <a:t>2019. 03. 04.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A166C-6476-405A-9C02-D43DDA49DAE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7060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91371" y="2636912"/>
            <a:ext cx="7772400" cy="1470025"/>
          </a:xfrm>
        </p:spPr>
        <p:txBody>
          <a:bodyPr>
            <a:noAutofit/>
          </a:bodyPr>
          <a:lstStyle/>
          <a:p>
            <a:r>
              <a:rPr lang="hu-HU" b="1" dirty="0"/>
              <a:t>Az Egri TISZK Nonprofit Kft. Paktumirodája </a:t>
            </a:r>
            <a:br>
              <a:rPr lang="hu-HU" b="1" dirty="0"/>
            </a:br>
            <a:r>
              <a:rPr lang="hu-HU" b="1" dirty="0"/>
              <a:t>köszönti a konferencia résztvevőit!</a:t>
            </a:r>
            <a:br>
              <a:rPr lang="hu-HU" dirty="0"/>
            </a:b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5445224"/>
            <a:ext cx="6400800" cy="144016"/>
          </a:xfrm>
        </p:spPr>
        <p:txBody>
          <a:bodyPr>
            <a:normAutofit fontScale="25000" lnSpcReduction="20000"/>
          </a:bodyPr>
          <a:lstStyle/>
          <a:p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907704" y="332656"/>
            <a:ext cx="4896544" cy="365125"/>
          </a:xfrm>
        </p:spPr>
        <p:txBody>
          <a:bodyPr/>
          <a:lstStyle/>
          <a:p>
            <a:r>
              <a:rPr lang="hu-HU" sz="1600" b="1" dirty="0">
                <a:latin typeface="Book Antiqua" pitchFamily="18" charset="0"/>
              </a:rPr>
              <a:t>Eger Megyei Jogú Város Foglalkoztatási Paktuma </a:t>
            </a:r>
          </a:p>
        </p:txBody>
      </p:sp>
      <p:pic>
        <p:nvPicPr>
          <p:cNvPr id="6" name="Kép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57" y="5158317"/>
            <a:ext cx="27114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:\1 T Társ.i Dok\NYILT\Pályázatok\2016. évi pályázatok\TOP-6.8.2-15\Foglalkoztatási Fórumok\1. F_Forum\tiszk logó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05" y="143034"/>
            <a:ext cx="1329362" cy="10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7" y="107856"/>
            <a:ext cx="1080120" cy="1088896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168740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sz="2400" b="1" dirty="0"/>
              <a:t>TOP-6.8.2-15-EG1-2016-00001 Eger Megyei Jogú Város Foglalkoztatási Paktuma - Bevonási tábla, 2018. október végi (43. heti) adatok</a:t>
            </a:r>
            <a:br>
              <a:rPr lang="hu-HU" sz="2400" dirty="0"/>
            </a:br>
            <a:endParaRPr lang="hu-HU" sz="2400" dirty="0"/>
          </a:p>
        </p:txBody>
      </p:sp>
      <p:graphicFrame>
        <p:nvGraphicFramePr>
          <p:cNvPr id="10" name="Tartalom helye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234914"/>
              </p:ext>
            </p:extLst>
          </p:nvPr>
        </p:nvGraphicFramePr>
        <p:xfrm>
          <a:off x="539552" y="1838928"/>
          <a:ext cx="8147248" cy="39210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73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287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9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482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70384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</a:tblGrid>
              <a:tr h="18579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Bevonási tábla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 gridSpan="1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Bevontak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Bevonandók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(terv, fő)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Bevonási arány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(%)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116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1.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Alacsony iskolai végzettségűek (ISCED 1-2)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(fő)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R="8953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2.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25 év alatti fiatalok, vagy 30 év alatti pályakezdő álláskeresők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(fő)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3.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50 év felettiek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(fő)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4.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 err="1">
                          <a:effectLst/>
                          <a:latin typeface="+mn-lt"/>
                        </a:rPr>
                        <a:t>GYED-ről</a:t>
                      </a:r>
                      <a:r>
                        <a:rPr lang="hu-HU" sz="1100" dirty="0">
                          <a:effectLst/>
                          <a:latin typeface="+mn-lt"/>
                        </a:rPr>
                        <a:t>, </a:t>
                      </a:r>
                      <a:r>
                        <a:rPr lang="hu-HU" sz="1100" dirty="0" err="1">
                          <a:effectLst/>
                          <a:latin typeface="+mn-lt"/>
                        </a:rPr>
                        <a:t>GYES-ről</a:t>
                      </a:r>
                      <a:r>
                        <a:rPr lang="hu-HU" sz="1100" dirty="0">
                          <a:effectLst/>
                          <a:latin typeface="+mn-lt"/>
                        </a:rPr>
                        <a:t>, ápolási díjról visszatérők, vagy legalább egy gyermeket egyedül nevelő felnőttek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(fő)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5.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Foglalkoztatást helyettesítő támogatásban részesülők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(fő)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6.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Tartós munka-nélküliséggel veszélyeztetettek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(fő)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7.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Megváltozott munkaképességű személyek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(fő)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8.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Roma 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nemzetiséghez 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tartozó 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személyek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(fő)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+mn-lt"/>
                        </a:rPr>
                        <a:t>9.</a:t>
                      </a:r>
                      <a:br>
                        <a:rPr lang="hu-HU" sz="1100">
                          <a:effectLst/>
                          <a:latin typeface="+mn-lt"/>
                        </a:rPr>
                      </a:br>
                      <a:r>
                        <a:rPr lang="hu-HU" sz="1100">
                          <a:effectLst/>
                          <a:latin typeface="+mn-lt"/>
                        </a:rPr>
                        <a:t>Közfoglalkoztatottak</a:t>
                      </a:r>
                      <a:br>
                        <a:rPr lang="hu-HU" sz="1100">
                          <a:effectLst/>
                          <a:latin typeface="+mn-lt"/>
                        </a:rPr>
                      </a:br>
                      <a:r>
                        <a:rPr lang="hu-HU" sz="1100">
                          <a:effectLst/>
                          <a:latin typeface="+mn-lt"/>
                        </a:rPr>
                        <a:t>(fő)</a:t>
                      </a:r>
                      <a:endParaRPr lang="hu-HU" sz="11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+mn-lt"/>
                        </a:rPr>
                        <a:t>10.</a:t>
                      </a:r>
                      <a:br>
                        <a:rPr lang="hu-HU" sz="1100">
                          <a:effectLst/>
                          <a:latin typeface="+mn-lt"/>
                        </a:rPr>
                      </a:br>
                      <a:r>
                        <a:rPr lang="hu-HU" sz="1100">
                          <a:effectLst/>
                          <a:latin typeface="+mn-lt"/>
                        </a:rPr>
                        <a:t>Inaktívak</a:t>
                      </a:r>
                      <a:br>
                        <a:rPr lang="hu-HU" sz="1100">
                          <a:effectLst/>
                          <a:latin typeface="+mn-lt"/>
                        </a:rPr>
                      </a:br>
                      <a:r>
                        <a:rPr lang="hu-HU" sz="1100">
                          <a:effectLst/>
                          <a:latin typeface="+mn-lt"/>
                        </a:rPr>
                        <a:t>(fő)</a:t>
                      </a:r>
                      <a:endParaRPr lang="hu-HU" sz="11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Összesen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(fő)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Férfi</a:t>
                      </a:r>
                      <a:br>
                        <a:rPr lang="hu-HU" sz="1100" dirty="0">
                          <a:effectLst/>
                          <a:latin typeface="+mn-lt"/>
                        </a:rPr>
                      </a:br>
                      <a:r>
                        <a:rPr lang="hu-HU" sz="1100" dirty="0">
                          <a:effectLst/>
                          <a:latin typeface="+mn-lt"/>
                        </a:rPr>
                        <a:t>(fő)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  <a:latin typeface="+mn-lt"/>
                        </a:rPr>
                        <a:t>Nő</a:t>
                      </a:r>
                      <a:br>
                        <a:rPr lang="hu-HU" sz="1100">
                          <a:effectLst/>
                          <a:latin typeface="+mn-lt"/>
                        </a:rPr>
                      </a:br>
                      <a:r>
                        <a:rPr lang="hu-HU" sz="1100">
                          <a:effectLst/>
                          <a:latin typeface="+mn-lt"/>
                        </a:rPr>
                        <a:t>(fő)</a:t>
                      </a:r>
                      <a:endParaRPr lang="hu-HU" sz="110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7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Eger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(2018. márc.)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8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4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44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14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12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97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1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16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5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17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218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103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115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      634    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</a:rPr>
                        <a:t>34,38</a:t>
                      </a:r>
                      <a:endParaRPr lang="hu-HU" sz="1100" dirty="0"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73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Eger (2018. okt.)</a:t>
                      </a:r>
                      <a:endParaRPr lang="hu-HU" sz="11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  <a:latin typeface="+mn-lt"/>
                          <a:ea typeface="Calibri"/>
                        </a:rPr>
                        <a:t>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  <a:latin typeface="+mn-lt"/>
                          <a:ea typeface="Calibri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  <a:latin typeface="+mn-lt"/>
                          <a:ea typeface="Calibri"/>
                        </a:rPr>
                        <a:t>70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  <a:latin typeface="+mn-lt"/>
                          <a:ea typeface="Calibri"/>
                        </a:rPr>
                        <a:t>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  <a:latin typeface="+mn-lt"/>
                          <a:ea typeface="Calibri"/>
                        </a:rPr>
                        <a:t>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  <a:latin typeface="+mn-lt"/>
                          <a:ea typeface="Calibri"/>
                        </a:rPr>
                        <a:t>131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  <a:latin typeface="+mn-lt"/>
                          <a:ea typeface="Calibri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  <a:latin typeface="+mn-lt"/>
                          <a:ea typeface="Calibri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  <a:latin typeface="+mn-lt"/>
                          <a:ea typeface="Calibri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  <a:latin typeface="+mn-lt"/>
                          <a:ea typeface="Calibri"/>
                        </a:rPr>
                        <a:t>30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319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146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173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634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Calibri"/>
                        </a:rPr>
                        <a:t>50,32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395536" y="186043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30238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0238" algn="l"/>
              </a:tabLst>
            </a:pP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646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48787" y="908721"/>
            <a:ext cx="7772400" cy="864095"/>
          </a:xfrm>
        </p:spPr>
        <p:txBody>
          <a:bodyPr>
            <a:noAutofit/>
          </a:bodyPr>
          <a:lstStyle/>
          <a:p>
            <a:br>
              <a:rPr lang="hu-HU" sz="2800" b="1" dirty="0"/>
            </a:br>
            <a:r>
              <a:rPr lang="hu-HU" sz="2800" b="1" dirty="0"/>
              <a:t>TOP-6.8.2-15-EG1-2016-00001 </a:t>
            </a:r>
            <a:br>
              <a:rPr lang="hu-HU" sz="2800" b="1" dirty="0"/>
            </a:br>
            <a:r>
              <a:rPr lang="hu-HU" sz="2800" b="1" dirty="0"/>
              <a:t>Eger MJV </a:t>
            </a:r>
            <a:r>
              <a:rPr lang="hu-HU" sz="2800" b="1" dirty="0" err="1"/>
              <a:t>Foglalk.-i</a:t>
            </a:r>
            <a:r>
              <a:rPr lang="hu-HU" sz="2800" b="1" dirty="0"/>
              <a:t> Paktuma </a:t>
            </a:r>
            <a:br>
              <a:rPr lang="hu-HU" sz="2800" b="1" dirty="0"/>
            </a:br>
            <a:r>
              <a:rPr lang="hu-HU" sz="2800" b="1" dirty="0"/>
              <a:t>Bevonási tábla, 2018.  december 31.-i adatok</a:t>
            </a:r>
            <a:br>
              <a:rPr lang="hu-HU" sz="2800" dirty="0"/>
            </a:br>
            <a:endParaRPr lang="hu-HU" sz="28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920880" cy="3744416"/>
          </a:xfrm>
        </p:spPr>
        <p:txBody>
          <a:bodyPr>
            <a:noAutofit/>
          </a:bodyPr>
          <a:lstStyle/>
          <a:p>
            <a:pPr algn="l"/>
            <a:endParaRPr lang="hu-HU" sz="2400" b="1" u="sng" dirty="0">
              <a:solidFill>
                <a:schemeClr val="tx1"/>
              </a:solidFill>
            </a:endParaRPr>
          </a:p>
          <a:p>
            <a:pPr algn="l"/>
            <a:r>
              <a:rPr lang="hu-HU" sz="2400" b="1" u="sng" dirty="0">
                <a:solidFill>
                  <a:schemeClr val="tx1"/>
                </a:solidFill>
              </a:rPr>
              <a:t>Egyéb szakmai mutatók </a:t>
            </a:r>
            <a:endParaRPr lang="hu-HU" sz="2400" dirty="0">
              <a:solidFill>
                <a:schemeClr val="tx1"/>
              </a:solidFill>
            </a:endParaRPr>
          </a:p>
          <a:p>
            <a:pPr algn="l"/>
            <a:r>
              <a:rPr lang="hu-HU" sz="2400" b="1" i="1" dirty="0">
                <a:solidFill>
                  <a:schemeClr val="tx1"/>
                </a:solidFill>
              </a:rPr>
              <a:t>- Foglalkoztatásban résztvevők száma 265 fő </a:t>
            </a:r>
            <a:r>
              <a:rPr lang="hu-HU" sz="1800" b="1" dirty="0">
                <a:solidFill>
                  <a:schemeClr val="tx1"/>
                </a:solidFill>
              </a:rPr>
              <a:t>(a</a:t>
            </a:r>
            <a:r>
              <a:rPr lang="hu-HU" sz="1800" b="1" i="1" dirty="0">
                <a:solidFill>
                  <a:schemeClr val="tx1"/>
                </a:solidFill>
              </a:rPr>
              <a:t> </a:t>
            </a:r>
            <a:r>
              <a:rPr lang="hu-HU" sz="1800" b="1" dirty="0">
                <a:solidFill>
                  <a:schemeClr val="tx1"/>
                </a:solidFill>
              </a:rPr>
              <a:t>bevont létszám 81,54 %-a került a foglalkoztatási programrészbe).</a:t>
            </a:r>
            <a:endParaRPr lang="hu-HU" sz="1800" dirty="0">
              <a:solidFill>
                <a:schemeClr val="tx1"/>
              </a:solidFill>
            </a:endParaRPr>
          </a:p>
          <a:p>
            <a:pPr lvl="0" algn="l"/>
            <a:r>
              <a:rPr lang="hu-HU" sz="2400" b="1" i="1" dirty="0">
                <a:solidFill>
                  <a:schemeClr val="tx1"/>
                </a:solidFill>
              </a:rPr>
              <a:t>- Képzésben résztvevők száma: 56 fő </a:t>
            </a:r>
            <a:r>
              <a:rPr lang="hu-HU" sz="1800" b="1" dirty="0">
                <a:solidFill>
                  <a:schemeClr val="tx1"/>
                </a:solidFill>
              </a:rPr>
              <a:t>(7 szakirány, 10-ből 9 befejezett tanfolyam, a munkaerő-piaci programba bevont létszám 17,23 %-a került a képzési programrészbe).</a:t>
            </a:r>
            <a:endParaRPr lang="hu-HU" sz="1800" dirty="0">
              <a:solidFill>
                <a:schemeClr val="tx1"/>
              </a:solidFill>
            </a:endParaRPr>
          </a:p>
          <a:p>
            <a:pPr lvl="0" algn="l"/>
            <a:r>
              <a:rPr lang="hu-HU" sz="2400" b="1" i="1" dirty="0">
                <a:solidFill>
                  <a:schemeClr val="tx1"/>
                </a:solidFill>
              </a:rPr>
              <a:t>- Egyéb résztvevők száma: 4 fő </a:t>
            </a:r>
            <a:r>
              <a:rPr lang="hu-HU" sz="1800" b="1" i="1" dirty="0">
                <a:solidFill>
                  <a:schemeClr val="tx1"/>
                </a:solidFill>
              </a:rPr>
              <a:t>(</a:t>
            </a:r>
            <a:r>
              <a:rPr lang="hu-HU" sz="1800" b="1" dirty="0">
                <a:solidFill>
                  <a:schemeClr val="tx1"/>
                </a:solidFill>
              </a:rPr>
              <a:t>kizárólag munkaerő-piaci szolgáltatásban részesültek, akik sem a foglalkoztatási, sem képzési programrészbe nem kerültek még be; 1,23%).</a:t>
            </a:r>
            <a:endParaRPr lang="hu-HU" sz="1800" dirty="0">
              <a:solidFill>
                <a:schemeClr val="tx1"/>
              </a:solidFill>
            </a:endParaRPr>
          </a:p>
          <a:p>
            <a:pPr lvl="0" algn="l"/>
            <a:r>
              <a:rPr lang="hu-HU" sz="2400" b="1" i="1" dirty="0">
                <a:solidFill>
                  <a:schemeClr val="tx1"/>
                </a:solidFill>
              </a:rPr>
              <a:t>- 2018. dec. 31.-i létszám összesen: 325 fő</a:t>
            </a:r>
            <a:endParaRPr lang="hu-HU" sz="2400" dirty="0">
              <a:solidFill>
                <a:schemeClr val="tx1"/>
              </a:solidFill>
            </a:endParaRPr>
          </a:p>
          <a:p>
            <a:pPr algn="l"/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907704" y="332656"/>
            <a:ext cx="4896544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</a:rPr>
              <a:t>Eger Megyei Jogú Város foglalkoztatási paktuma </a:t>
            </a:r>
          </a:p>
        </p:txBody>
      </p:sp>
      <p:pic>
        <p:nvPicPr>
          <p:cNvPr id="6" name="Kép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57" y="5158317"/>
            <a:ext cx="27114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:\1 T Társ.i Dok\NYILT\Pályázatok\2016. évi pályázatok\TOP-6.8.2-15\Foglalkoztatási Fórumok\1. F_Forum\tiszk logó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05" y="143034"/>
            <a:ext cx="1329362" cy="10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7" y="107856"/>
            <a:ext cx="1080120" cy="1088896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1618609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48787" y="908721"/>
            <a:ext cx="7772400" cy="864095"/>
          </a:xfrm>
        </p:spPr>
        <p:txBody>
          <a:bodyPr>
            <a:noAutofit/>
          </a:bodyPr>
          <a:lstStyle/>
          <a:p>
            <a:r>
              <a:rPr lang="hu-HU" sz="4000" b="1" dirty="0"/>
              <a:t>Foglalkoztatási mutatók </a:t>
            </a:r>
            <a:br>
              <a:rPr lang="hu-HU" b="1" dirty="0"/>
            </a:br>
            <a:endParaRPr lang="hu-HU" sz="2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920880" cy="3744416"/>
          </a:xfrm>
        </p:spPr>
        <p:txBody>
          <a:bodyPr>
            <a:noAutofit/>
          </a:bodyPr>
          <a:lstStyle/>
          <a:p>
            <a:pPr algn="l"/>
            <a:r>
              <a:rPr lang="hu-HU" b="1" dirty="0">
                <a:solidFill>
                  <a:schemeClr val="tx1"/>
                </a:solidFill>
              </a:rPr>
              <a:t> (2018.12.31.-i áll.)</a:t>
            </a:r>
          </a:p>
          <a:p>
            <a:pPr algn="l"/>
            <a:endParaRPr lang="hu-HU" b="1" dirty="0">
              <a:solidFill>
                <a:schemeClr val="tx1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907704" y="332656"/>
            <a:ext cx="4896544" cy="365125"/>
          </a:xfrm>
        </p:spPr>
        <p:txBody>
          <a:bodyPr/>
          <a:lstStyle/>
          <a:p>
            <a:r>
              <a:rPr lang="hu-HU" sz="1600" b="1" dirty="0">
                <a:latin typeface="Book Antiqua" pitchFamily="18" charset="0"/>
              </a:rPr>
              <a:t>Eger Megyei Jogú Város foglalkoztatási paktuma </a:t>
            </a:r>
          </a:p>
        </p:txBody>
      </p:sp>
      <p:pic>
        <p:nvPicPr>
          <p:cNvPr id="6" name="Kép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57" y="5158317"/>
            <a:ext cx="27114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:\1 T Társ.i Dok\NYILT\Pályázatok\2016. évi pályázatok\TOP-6.8.2-15\Foglalkoztatási Fórumok\1. F_Forum\tiszk logó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05" y="143034"/>
            <a:ext cx="1329362" cy="10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7" y="107856"/>
            <a:ext cx="1080120" cy="1088896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  <p:graphicFrame>
        <p:nvGraphicFramePr>
          <p:cNvPr id="10" name="Táblázat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097649"/>
              </p:ext>
            </p:extLst>
          </p:nvPr>
        </p:nvGraphicFramePr>
        <p:xfrm>
          <a:off x="776609" y="2400836"/>
          <a:ext cx="7422513" cy="42417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32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5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8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40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12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336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3327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754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88046">
                <a:tc grid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Támogatás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Nyomonkövetés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02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Konstruk-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ció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Esetszám (db)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Létszám (fő)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Fogl. felmon-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dással megsz. (fő)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Sikeresen zárult (fő)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Folyamatban (fő) 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Munkavi-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szonnyal rend. (fő)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Munkanélküli (fő)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0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Munkatapasztalat-szerzés céljából nyújtott bérköltség támogatás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(legfeljebb 90 nap, 100%)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11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11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11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21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Bérköltség támogatás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(legfeljebb 8+4 hónap, 100%)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255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252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40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63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149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222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30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930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Foglalkoztatás bővítését szolgáló bértámogatás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(legfeljebb 8+4 hónap, 70%)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 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80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Összesen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268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dirty="0">
                          <a:effectLst/>
                        </a:rPr>
                        <a:t>265</a:t>
                      </a:r>
                      <a:endParaRPr lang="hu-H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40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75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150</a:t>
                      </a:r>
                      <a:endParaRPr lang="hu-H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234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31</a:t>
                      </a:r>
                      <a:endParaRPr lang="hu-H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084" marR="67084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1412875" y="1549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0560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48787" y="908721"/>
            <a:ext cx="7772400" cy="864095"/>
          </a:xfrm>
        </p:spPr>
        <p:txBody>
          <a:bodyPr>
            <a:noAutofit/>
          </a:bodyPr>
          <a:lstStyle/>
          <a:p>
            <a:r>
              <a:rPr lang="hu-HU" sz="4000" b="1" dirty="0"/>
              <a:t>Képzési mutatók</a:t>
            </a:r>
            <a:br>
              <a:rPr lang="hu-HU" sz="4000" b="1" dirty="0"/>
            </a:br>
            <a:r>
              <a:rPr lang="hu-HU" sz="2800" dirty="0"/>
              <a:t>(2018.12.31.-i állapot szerint)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1560" y="1844824"/>
            <a:ext cx="7920880" cy="3744416"/>
          </a:xfrm>
        </p:spPr>
        <p:txBody>
          <a:bodyPr>
            <a:noAutofit/>
          </a:bodyPr>
          <a:lstStyle/>
          <a:p>
            <a:pPr marL="457200" indent="-457200" algn="l">
              <a:buFontTx/>
              <a:buChar char="-"/>
            </a:pPr>
            <a:r>
              <a:rPr lang="hu-HU" sz="3000" b="1" dirty="0">
                <a:solidFill>
                  <a:schemeClr val="tx1"/>
                </a:solidFill>
              </a:rPr>
              <a:t>Újabb toborzó-kiválasztó rendezvények megszervezése, hatékonyságuk növelése</a:t>
            </a:r>
            <a:r>
              <a:rPr lang="hu-HU" sz="3000" dirty="0">
                <a:solidFill>
                  <a:schemeClr val="tx1"/>
                </a:solidFill>
              </a:rPr>
              <a:t> </a:t>
            </a:r>
          </a:p>
          <a:p>
            <a:pPr marL="457200" indent="-457200" algn="l">
              <a:buFontTx/>
              <a:buChar char="-"/>
            </a:pPr>
            <a:r>
              <a:rPr lang="hu-HU" sz="3000" b="1" dirty="0">
                <a:solidFill>
                  <a:schemeClr val="tx1"/>
                </a:solidFill>
              </a:rPr>
              <a:t>Munkaerő-piaci szolgáltatások (</a:t>
            </a:r>
            <a:r>
              <a:rPr lang="hu-HU" sz="3000" b="1" dirty="0" err="1">
                <a:solidFill>
                  <a:schemeClr val="tx1"/>
                </a:solidFill>
              </a:rPr>
              <a:t>mentorálás</a:t>
            </a:r>
            <a:r>
              <a:rPr lang="hu-HU" sz="3000" b="1" dirty="0">
                <a:solidFill>
                  <a:schemeClr val="tx1"/>
                </a:solidFill>
              </a:rPr>
              <a:t>, foglalkoztatási tanácsadások) nyújtása, </a:t>
            </a:r>
          </a:p>
          <a:p>
            <a:pPr marL="457200" indent="-457200" algn="l">
              <a:buFontTx/>
              <a:buChar char="-"/>
            </a:pPr>
            <a:r>
              <a:rPr lang="hu-HU" sz="3000" dirty="0">
                <a:solidFill>
                  <a:schemeClr val="tx1"/>
                </a:solidFill>
              </a:rPr>
              <a:t>A projekt költségterv szerinti lebonyolításának biztosítása, elszámolások, beszámolók határidőben történő benyújtása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907704" y="332656"/>
            <a:ext cx="4896544" cy="365125"/>
          </a:xfrm>
        </p:spPr>
        <p:txBody>
          <a:bodyPr/>
          <a:lstStyle/>
          <a:p>
            <a:r>
              <a:rPr lang="hu-HU" sz="1600" b="1" dirty="0">
                <a:latin typeface="Book Antiqua" pitchFamily="18" charset="0"/>
              </a:rPr>
              <a:t>Eger Megyei Jogú Város foglalkoztatási paktuma </a:t>
            </a:r>
          </a:p>
        </p:txBody>
      </p:sp>
      <p:pic>
        <p:nvPicPr>
          <p:cNvPr id="6" name="Kép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57" y="5158317"/>
            <a:ext cx="27114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:\1 T Társ.i Dok\NYILT\Pályázatok\2016. évi pályázatok\TOP-6.8.2-15\Foglalkoztatási Fórumok\1. F_Forum\tiszk logó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05" y="143034"/>
            <a:ext cx="1329362" cy="10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7" y="107856"/>
            <a:ext cx="1080120" cy="1088896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715240"/>
              </p:ext>
            </p:extLst>
          </p:nvPr>
        </p:nvGraphicFramePr>
        <p:xfrm>
          <a:off x="683569" y="1916831"/>
          <a:ext cx="7560839" cy="45638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8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3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6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68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027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895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9306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7581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2753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4474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1410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9017"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hu-HU" sz="700" kern="1200" dirty="0">
                          <a:effectLst/>
                        </a:rPr>
                        <a:t>Tanfolyam</a:t>
                      </a:r>
                      <a:endParaRPr lang="hu-H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Megszólított</a:t>
                      </a:r>
                      <a:br>
                        <a:rPr lang="hu-HU" sz="700" kern="1200">
                          <a:effectLst/>
                        </a:rPr>
                      </a:br>
                      <a:r>
                        <a:rPr lang="hu-HU" sz="700" kern="1200">
                          <a:effectLst/>
                        </a:rPr>
                        <a:t>(fő)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 rowSpan="2">
                  <a:txBody>
                    <a:bodyPr/>
                    <a:lstStyle/>
                    <a:p>
                      <a:pPr algn="ctr" font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Beiskolázott</a:t>
                      </a:r>
                      <a:br>
                        <a:rPr lang="hu-HU" sz="700" kern="1200">
                          <a:effectLst/>
                        </a:rPr>
                      </a:br>
                      <a:r>
                        <a:rPr lang="hu-HU" sz="700" kern="1200">
                          <a:effectLst/>
                        </a:rPr>
                        <a:t>(fő)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 gridSpan="3">
                  <a:txBody>
                    <a:bodyPr/>
                    <a:lstStyle/>
                    <a:p>
                      <a:pPr algn="ctr" font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Programrész zárás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Nyomonkövetés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6760"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Kód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Képzési szakirány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Kezdet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Befejezés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Képzés</a:t>
                      </a:r>
                      <a:br>
                        <a:rPr lang="hu-HU" sz="700" kern="1200">
                          <a:effectLst/>
                        </a:rPr>
                      </a:br>
                      <a:r>
                        <a:rPr lang="hu-HU" sz="700" kern="1200">
                          <a:effectLst/>
                        </a:rPr>
                        <a:t>közben</a:t>
                      </a:r>
                      <a:br>
                        <a:rPr lang="hu-HU" sz="700" kern="1200">
                          <a:effectLst/>
                        </a:rPr>
                      </a:br>
                      <a:r>
                        <a:rPr lang="hu-HU" sz="700" kern="1200">
                          <a:effectLst/>
                        </a:rPr>
                        <a:t>kilépett</a:t>
                      </a:r>
                      <a:br>
                        <a:rPr lang="hu-HU" sz="700" kern="1200">
                          <a:effectLst/>
                        </a:rPr>
                      </a:br>
                      <a:r>
                        <a:rPr lang="hu-HU" sz="700" kern="1200">
                          <a:effectLst/>
                        </a:rPr>
                        <a:t>(fő)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Sikeresen</a:t>
                      </a:r>
                      <a:br>
                        <a:rPr lang="hu-HU" sz="700" kern="1200">
                          <a:effectLst/>
                        </a:rPr>
                      </a:br>
                      <a:r>
                        <a:rPr lang="hu-HU" sz="700" kern="1200">
                          <a:effectLst/>
                        </a:rPr>
                        <a:t>vizsgázott</a:t>
                      </a:r>
                      <a:br>
                        <a:rPr lang="hu-HU" sz="700" kern="1200">
                          <a:effectLst/>
                        </a:rPr>
                      </a:br>
                      <a:r>
                        <a:rPr lang="hu-HU" sz="700" kern="1200">
                          <a:effectLst/>
                        </a:rPr>
                        <a:t>(fő)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Sikertelen vizsgát tett</a:t>
                      </a:r>
                      <a:br>
                        <a:rPr lang="hu-HU" sz="700" kern="1200">
                          <a:effectLst/>
                        </a:rPr>
                      </a:br>
                      <a:r>
                        <a:rPr lang="hu-HU" sz="700" kern="1200">
                          <a:effectLst/>
                        </a:rPr>
                        <a:t>(fő)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Elhelyezkedett</a:t>
                      </a:r>
                      <a:br>
                        <a:rPr lang="hu-HU" sz="700" kern="1200">
                          <a:effectLst/>
                        </a:rPr>
                      </a:br>
                      <a:r>
                        <a:rPr lang="hu-HU" sz="700" kern="1200">
                          <a:effectLst/>
                        </a:rPr>
                        <a:t>(fő)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Munkanélküli</a:t>
                      </a:r>
                      <a:br>
                        <a:rPr lang="hu-HU" sz="700" kern="1200">
                          <a:effectLst/>
                        </a:rPr>
                      </a:br>
                      <a:r>
                        <a:rPr lang="hu-HU" sz="700" kern="1200">
                          <a:effectLst/>
                        </a:rPr>
                        <a:t>(fő)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12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H1709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Élelmiszer-, vegyiáru eladó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2017.07.10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2017.10.10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34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12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H1744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Szakács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2017.11.06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2018.06.21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46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12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H1747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Szociális gondozó és ápoló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2017.08.21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2018.06.21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37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5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4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4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912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H1801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Autóipari minőségellenőr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2018.01.17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2018.03.22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268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9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7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6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12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H1802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Gépipari összeszerelő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2018.01.22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2018.04.05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270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12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12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12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H1805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Gépipari összeszerelő 2.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2018.02.19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2018.05.09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220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7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6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6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912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H1812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Építő- és anyagmozgató gép kezelője / Targoncavezető + Raktáros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2018.06.01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2018.08.28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62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912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H1814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Gépipari összeszerelő 3.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2018.06.01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2018.08.14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341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6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6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6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912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H1815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Gépipari összeszerelő 4.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2018.06.19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2018.08.30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97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3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3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3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9120"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H1817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Építő- és anyagmozgató gép kezelője (targoncavezető - Eger)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2018.10.01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2018.10.24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49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9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9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0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2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7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9120">
                <a:tc gridSpan="4"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700" kern="1200">
                          <a:effectLst/>
                        </a:rPr>
                        <a:t>Összesen</a:t>
                      </a:r>
                      <a:endParaRPr lang="hu-H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 b="1" kern="1200" dirty="0">
                          <a:effectLst/>
                        </a:rPr>
                        <a:t>1424</a:t>
                      </a:r>
                      <a:endParaRPr lang="hu-H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100" b="1" kern="1200" dirty="0">
                          <a:effectLst/>
                        </a:rPr>
                        <a:t>56</a:t>
                      </a:r>
                      <a:endParaRPr lang="hu-H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 b="1" kern="1200" dirty="0">
                          <a:effectLst/>
                        </a:rPr>
                        <a:t>6</a:t>
                      </a:r>
                      <a:endParaRPr lang="hu-H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 b="1" kern="1200" dirty="0">
                          <a:effectLst/>
                        </a:rPr>
                        <a:t>50</a:t>
                      </a:r>
                      <a:endParaRPr lang="hu-H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 b="1" kern="1200" dirty="0">
                          <a:effectLst/>
                        </a:rPr>
                        <a:t>0</a:t>
                      </a:r>
                      <a:endParaRPr lang="hu-H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 b="1" kern="1200" dirty="0">
                          <a:effectLst/>
                        </a:rPr>
                        <a:t>41</a:t>
                      </a:r>
                      <a:endParaRPr lang="hu-H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900" b="1" kern="1200" dirty="0">
                          <a:effectLst/>
                        </a:rPr>
                        <a:t>9</a:t>
                      </a:r>
                      <a:endParaRPr lang="hu-HU" sz="9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5" marR="3615" marT="3615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954106" y="158115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5363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91371" y="2636912"/>
            <a:ext cx="7772400" cy="1470025"/>
          </a:xfrm>
        </p:spPr>
        <p:txBody>
          <a:bodyPr>
            <a:noAutofit/>
          </a:bodyPr>
          <a:lstStyle/>
          <a:p>
            <a:r>
              <a:rPr lang="hu-HU" sz="4800" b="1" dirty="0"/>
              <a:t>Köszönöm megtisztelő  figyelmüket!</a:t>
            </a:r>
            <a:endParaRPr lang="hu-HU" sz="48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907704" y="332656"/>
            <a:ext cx="4896544" cy="365125"/>
          </a:xfrm>
        </p:spPr>
        <p:txBody>
          <a:bodyPr/>
          <a:lstStyle/>
          <a:p>
            <a:r>
              <a:rPr lang="hu-HU" sz="1600" b="1" dirty="0">
                <a:latin typeface="Book Antiqua" pitchFamily="18" charset="0"/>
              </a:rPr>
              <a:t>Eger Megyei Jogú Város foglalkoztatási paktuma </a:t>
            </a:r>
          </a:p>
        </p:txBody>
      </p:sp>
      <p:pic>
        <p:nvPicPr>
          <p:cNvPr id="6" name="Kép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57" y="5158317"/>
            <a:ext cx="27114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:\1 T Társ.i Dok\NYILT\Pályázatok\2016. évi pályázatok\TOP-6.8.2-15\Foglalkoztatási Fórumok\1. F_Forum\tiszk logó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05" y="143034"/>
            <a:ext cx="1329362" cy="10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7" y="107856"/>
            <a:ext cx="1080120" cy="1088896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78616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765412" y="1484784"/>
            <a:ext cx="7772400" cy="3888432"/>
          </a:xfrm>
        </p:spPr>
        <p:txBody>
          <a:bodyPr>
            <a:noAutofit/>
          </a:bodyPr>
          <a:lstStyle/>
          <a:p>
            <a:r>
              <a:rPr lang="hu-HU" sz="4000" b="1" dirty="0"/>
              <a:t>A TOP- 6.8.2-15 projekt szakmai megvalósítása, a Foglalkoztatási Paktum tevékenysége Egerben</a:t>
            </a:r>
            <a:br>
              <a:rPr lang="hu-HU" sz="4000" dirty="0"/>
            </a:br>
            <a:r>
              <a:rPr lang="hu-HU" sz="4000" b="1" dirty="0"/>
              <a:t> </a:t>
            </a:r>
            <a:br>
              <a:rPr lang="hu-HU" sz="4000" dirty="0"/>
            </a:br>
            <a:r>
              <a:rPr lang="hu-HU" sz="4000" b="1" dirty="0"/>
              <a:t>    Takács Zoltán 	                                                          </a:t>
            </a:r>
            <a:r>
              <a:rPr lang="hu-HU" sz="2800" b="1" dirty="0"/>
              <a:t>Paktumiroda vezető</a:t>
            </a:r>
            <a:br>
              <a:rPr lang="hu-HU" sz="2800" b="1" dirty="0"/>
            </a:br>
            <a:br>
              <a:rPr lang="hu-HU" sz="2800" b="1" dirty="0"/>
            </a:br>
            <a:r>
              <a:rPr lang="hu-HU" sz="2800" b="1" dirty="0"/>
              <a:t>Eger, 2019. március 5.-6.</a:t>
            </a:r>
            <a:br>
              <a:rPr lang="hu-HU" sz="2800" b="1" dirty="0"/>
            </a:br>
            <a:endParaRPr lang="hu-HU" sz="28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907704" y="332656"/>
            <a:ext cx="4896544" cy="365125"/>
          </a:xfrm>
        </p:spPr>
        <p:txBody>
          <a:bodyPr/>
          <a:lstStyle/>
          <a:p>
            <a:r>
              <a:rPr lang="hu-HU" sz="1600" b="1" dirty="0">
                <a:latin typeface="Book Antiqua" pitchFamily="18" charset="0"/>
              </a:rPr>
              <a:t>Eger Megyei Jogú Város foglalkoztatási paktuma </a:t>
            </a:r>
          </a:p>
        </p:txBody>
      </p:sp>
      <p:pic>
        <p:nvPicPr>
          <p:cNvPr id="6" name="Kép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57" y="5158317"/>
            <a:ext cx="27114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:\1 T Társ.i Dok\NYILT\Pályázatok\2016. évi pályázatok\TOP-6.8.2-15\Foglalkoztatási Fórumok\1. F_Forum\tiszk logó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05" y="143034"/>
            <a:ext cx="1329362" cy="10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7" y="107856"/>
            <a:ext cx="1080120" cy="1088896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993053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691679" y="2636912"/>
            <a:ext cx="6772091" cy="1470025"/>
          </a:xfrm>
        </p:spPr>
        <p:txBody>
          <a:bodyPr>
            <a:noAutofit/>
          </a:bodyPr>
          <a:lstStyle/>
          <a:p>
            <a:pPr lvl="0" algn="l"/>
            <a:r>
              <a:rPr lang="hu-HU" sz="3600" dirty="0"/>
              <a:t>Konzorciumvezető:</a:t>
            </a:r>
            <a:r>
              <a:rPr lang="hu-HU" sz="3600" b="1" dirty="0"/>
              <a:t> </a:t>
            </a:r>
            <a:br>
              <a:rPr lang="hu-HU" sz="3600" b="1" dirty="0"/>
            </a:br>
            <a:r>
              <a:rPr lang="hu-HU" sz="3600" b="1" dirty="0"/>
              <a:t>Eger Megyei Jogú Város    Önkormányzata</a:t>
            </a:r>
            <a:br>
              <a:rPr lang="hu-HU" sz="3600" b="1" dirty="0"/>
            </a:br>
            <a:br>
              <a:rPr lang="hu-HU" sz="3600" dirty="0"/>
            </a:br>
            <a:r>
              <a:rPr lang="hu-HU" sz="3600" dirty="0"/>
              <a:t>A megvalósításban részt vevő konzorciumi partnerek:  </a:t>
            </a:r>
            <a:br>
              <a:rPr lang="hu-HU" sz="3600" b="1" dirty="0"/>
            </a:br>
            <a:r>
              <a:rPr lang="hu-HU" sz="3600" b="1" dirty="0"/>
              <a:t>- Heves Megyei Kormányhivatal </a:t>
            </a:r>
            <a:br>
              <a:rPr lang="hu-HU" sz="3600" b="1" dirty="0"/>
            </a:br>
            <a:r>
              <a:rPr lang="hu-HU" sz="3600" b="1" dirty="0"/>
              <a:t>- Egri Városfejlesztési Kft.</a:t>
            </a:r>
            <a:br>
              <a:rPr lang="hu-HU" sz="3600" b="1" dirty="0"/>
            </a:br>
            <a:r>
              <a:rPr lang="hu-HU" sz="3600" b="1" dirty="0"/>
              <a:t>- Egri TISZK Nonprofit Kft.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907704" y="332656"/>
            <a:ext cx="4896544" cy="365125"/>
          </a:xfrm>
        </p:spPr>
        <p:txBody>
          <a:bodyPr/>
          <a:lstStyle/>
          <a:p>
            <a:r>
              <a:rPr lang="hu-HU" sz="1600" b="1" dirty="0">
                <a:latin typeface="Book Antiqua" pitchFamily="18" charset="0"/>
              </a:rPr>
              <a:t>Eger Megyei Jogú Város foglalkoztatási paktuma </a:t>
            </a:r>
          </a:p>
        </p:txBody>
      </p:sp>
      <p:pic>
        <p:nvPicPr>
          <p:cNvPr id="6" name="Kép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57" y="5158317"/>
            <a:ext cx="27114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:\1 T Társ.i Dok\NYILT\Pályázatok\2016. évi pályázatok\TOP-6.8.2-15\Foglalkoztatási Fórumok\1. F_Forum\tiszk logó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05" y="143034"/>
            <a:ext cx="1329362" cy="10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7" y="107856"/>
            <a:ext cx="1080120" cy="1088896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841140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91371" y="2636912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hu-HU" sz="2800" b="1" dirty="0"/>
              <a:t>Pályázó: Eger Megyei Jogú Város Foglalkoztatási Paktuma</a:t>
            </a:r>
            <a:r>
              <a:rPr lang="hu-HU" sz="2800" dirty="0"/>
              <a:t> </a:t>
            </a:r>
            <a:br>
              <a:rPr lang="hu-HU" sz="2800" dirty="0"/>
            </a:br>
            <a:r>
              <a:rPr lang="hu-HU" sz="2800" dirty="0"/>
              <a:t>Támogatási kérelem neve, azonosítója: Terület- és Településfejlesztési Operatív Program </a:t>
            </a:r>
            <a:r>
              <a:rPr lang="hu-HU" sz="2800" i="1" dirty="0"/>
              <a:t>„</a:t>
            </a:r>
            <a:r>
              <a:rPr lang="hu-HU" sz="2800" b="1" i="1" dirty="0"/>
              <a:t>TOP-6.8.2-15 – Helyi foglalkoztatási együttműködések a megyei jogú város területén és várostérségében</a:t>
            </a:r>
            <a:r>
              <a:rPr lang="hu-HU" sz="2800" i="1" dirty="0"/>
              <a:t>”</a:t>
            </a:r>
            <a:r>
              <a:rPr lang="hu-HU" sz="2800" dirty="0"/>
              <a:t> . </a:t>
            </a:r>
            <a:br>
              <a:rPr lang="hu-HU" sz="2800" dirty="0"/>
            </a:br>
            <a:r>
              <a:rPr lang="hu-HU" sz="2800" dirty="0"/>
              <a:t>Az </a:t>
            </a:r>
            <a:r>
              <a:rPr lang="hu-HU" sz="2800" b="1" dirty="0"/>
              <a:t>Irányító Hatóság</a:t>
            </a:r>
            <a:r>
              <a:rPr lang="hu-HU" sz="2800" dirty="0"/>
              <a:t> (Támogató) által megítélt </a:t>
            </a:r>
            <a:r>
              <a:rPr lang="hu-HU" sz="2800" b="1" dirty="0"/>
              <a:t>támogatás összege: 925 000 </a:t>
            </a:r>
            <a:r>
              <a:rPr lang="hu-HU" sz="2800" b="1" dirty="0" err="1"/>
              <a:t>000</a:t>
            </a:r>
            <a:r>
              <a:rPr lang="hu-HU" sz="2800" b="1" dirty="0"/>
              <a:t> Ft.</a:t>
            </a:r>
            <a:r>
              <a:rPr lang="hu-HU" sz="2800" dirty="0"/>
              <a:t> </a:t>
            </a:r>
            <a:br>
              <a:rPr lang="hu-HU" sz="2800" dirty="0"/>
            </a:br>
            <a:r>
              <a:rPr lang="hu-HU" sz="2800" dirty="0"/>
              <a:t>A projekt időtartama: 60 hónap (2021. 06. 30.).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907704" y="332656"/>
            <a:ext cx="4896544" cy="365125"/>
          </a:xfrm>
        </p:spPr>
        <p:txBody>
          <a:bodyPr/>
          <a:lstStyle/>
          <a:p>
            <a:r>
              <a:rPr lang="hu-HU" sz="1600" b="1" dirty="0">
                <a:latin typeface="Book Antiqua" pitchFamily="18" charset="0"/>
              </a:rPr>
              <a:t>Eger Megyei Jogú Város foglalkoztatási paktuma </a:t>
            </a:r>
          </a:p>
        </p:txBody>
      </p:sp>
      <p:pic>
        <p:nvPicPr>
          <p:cNvPr id="6" name="Kép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57" y="5158317"/>
            <a:ext cx="27114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:\1 T Társ.i Dok\NYILT\Pályázatok\2016. évi pályázatok\TOP-6.8.2-15\Foglalkoztatási Fórumok\1. F_Forum\tiszk logó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05" y="143034"/>
            <a:ext cx="1329362" cy="10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7" y="107856"/>
            <a:ext cx="1080120" cy="1088896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587489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3568" y="1556792"/>
            <a:ext cx="7772400" cy="4141911"/>
          </a:xfrm>
        </p:spPr>
        <p:txBody>
          <a:bodyPr>
            <a:noAutofit/>
          </a:bodyPr>
          <a:lstStyle/>
          <a:p>
            <a:pPr algn="l"/>
            <a:br>
              <a:rPr lang="hu-HU" sz="2000" dirty="0"/>
            </a:br>
            <a:br>
              <a:rPr lang="hu-HU" sz="3000" dirty="0"/>
            </a:br>
            <a:r>
              <a:rPr lang="hu-HU" sz="3000" dirty="0"/>
              <a:t>- a város foglalkoztatási helyzetének </a:t>
            </a:r>
            <a:r>
              <a:rPr lang="hu-HU" sz="3000" b="1" dirty="0"/>
              <a:t>javítása</a:t>
            </a:r>
            <a:r>
              <a:rPr lang="hu-HU" sz="3000" dirty="0"/>
              <a:t>, </a:t>
            </a:r>
            <a:br>
              <a:rPr lang="hu-HU" sz="3000" dirty="0"/>
            </a:br>
            <a:r>
              <a:rPr lang="hu-HU" sz="3000" dirty="0"/>
              <a:t>- a foglalkoztatók igényeinek megfelelő szakképzettségű munkavállalók </a:t>
            </a:r>
            <a:r>
              <a:rPr lang="hu-HU" sz="3000" b="1" dirty="0"/>
              <a:t>felkutatása</a:t>
            </a:r>
            <a:r>
              <a:rPr lang="hu-HU" sz="3000" dirty="0"/>
              <a:t>,</a:t>
            </a:r>
            <a:br>
              <a:rPr lang="hu-HU" sz="3000" dirty="0"/>
            </a:br>
            <a:r>
              <a:rPr lang="hu-HU" sz="3000" dirty="0"/>
              <a:t>- </a:t>
            </a:r>
            <a:r>
              <a:rPr lang="hu-HU" sz="3000" b="1" dirty="0"/>
              <a:t>képzési-foglalkoztatási programok indítása</a:t>
            </a:r>
            <a:br>
              <a:rPr lang="hu-HU" sz="3000" dirty="0"/>
            </a:br>
            <a:r>
              <a:rPr lang="hu-HU" sz="3000" dirty="0"/>
              <a:t>- a képzésre-továbbképzésre szoruló álláskeresők  elhelyezkedésének </a:t>
            </a:r>
            <a:r>
              <a:rPr lang="hu-HU" sz="3000" b="1" dirty="0"/>
              <a:t>elősegítése</a:t>
            </a:r>
            <a:r>
              <a:rPr lang="hu-HU" sz="3000" dirty="0"/>
              <a:t>, közös munkában részt vállalók </a:t>
            </a:r>
            <a:r>
              <a:rPr lang="hu-HU" sz="3000" b="1" dirty="0"/>
              <a:t>együttműködésének</a:t>
            </a:r>
            <a:r>
              <a:rPr lang="hu-HU" sz="3000" dirty="0"/>
              <a:t> </a:t>
            </a:r>
            <a:r>
              <a:rPr lang="hu-HU" sz="3000" b="1" dirty="0"/>
              <a:t>erősítése</a:t>
            </a:r>
            <a:br>
              <a:rPr lang="hu-HU" sz="3000" b="1" dirty="0"/>
            </a:br>
            <a:br>
              <a:rPr lang="hu-HU" sz="3000" dirty="0"/>
            </a:br>
            <a:endParaRPr lang="hu-HU" sz="3000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907704" y="332656"/>
            <a:ext cx="4896544" cy="365125"/>
          </a:xfrm>
        </p:spPr>
        <p:txBody>
          <a:bodyPr/>
          <a:lstStyle/>
          <a:p>
            <a:r>
              <a:rPr lang="hu-HU" sz="1600" b="1" dirty="0">
                <a:latin typeface="Book Antiqua" pitchFamily="18" charset="0"/>
              </a:rPr>
              <a:t>Eger Megyei Jogú Város foglalkoztatási paktuma </a:t>
            </a:r>
          </a:p>
        </p:txBody>
      </p:sp>
      <p:pic>
        <p:nvPicPr>
          <p:cNvPr id="6" name="Kép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57" y="5158317"/>
            <a:ext cx="27114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:\1 T Társ.i Dok\NYILT\Pályázatok\2016. évi pályázatok\TOP-6.8.2-15\Foglalkoztatási Fórumok\1. F_Forum\tiszk logó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05" y="215042"/>
            <a:ext cx="1329362" cy="10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7" y="107856"/>
            <a:ext cx="1080120" cy="1088896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  <p:sp>
        <p:nvSpPr>
          <p:cNvPr id="9" name="Szövegdoboz 8"/>
          <p:cNvSpPr txBox="1"/>
          <p:nvPr/>
        </p:nvSpPr>
        <p:spPr>
          <a:xfrm>
            <a:off x="1259632" y="836712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Az </a:t>
            </a:r>
            <a:r>
              <a:rPr lang="hu-HU" sz="3600" b="1" dirty="0"/>
              <a:t>Foglalkoztatási Paktum</a:t>
            </a:r>
            <a:r>
              <a:rPr lang="hu-HU" sz="3600" dirty="0"/>
              <a:t> céljai:</a:t>
            </a:r>
            <a:br>
              <a:rPr lang="hu-HU" sz="3600" dirty="0"/>
            </a:b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3835381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91371" y="1628800"/>
            <a:ext cx="7772400" cy="4032448"/>
          </a:xfrm>
        </p:spPr>
        <p:txBody>
          <a:bodyPr>
            <a:noAutofit/>
          </a:bodyPr>
          <a:lstStyle/>
          <a:p>
            <a:pPr algn="l"/>
            <a:r>
              <a:rPr lang="hu-HU" sz="3200" b="1" u="sng" dirty="0"/>
              <a:t>Elérendő indikátorok a projekt végén, 2021.06.30-án:</a:t>
            </a:r>
            <a:br>
              <a:rPr lang="hu-HU" sz="3200" b="1" u="sng" dirty="0"/>
            </a:br>
            <a:r>
              <a:rPr lang="hu-HU" sz="3200" dirty="0"/>
              <a:t>- munkaerő-piaci programokban résztvevők </a:t>
            </a:r>
            <a:r>
              <a:rPr lang="hu-HU" sz="3200" b="1" dirty="0"/>
              <a:t>száma</a:t>
            </a:r>
            <a:r>
              <a:rPr lang="hu-HU" sz="3200" dirty="0"/>
              <a:t> legalább </a:t>
            </a:r>
            <a:r>
              <a:rPr lang="hu-HU" sz="3200" b="1" dirty="0"/>
              <a:t>634</a:t>
            </a:r>
            <a:r>
              <a:rPr lang="hu-HU" sz="3200" dirty="0"/>
              <a:t> fő (PO 25), az álláshoz jutók </a:t>
            </a:r>
            <a:r>
              <a:rPr lang="hu-HU" sz="3200" b="1" dirty="0"/>
              <a:t>száma</a:t>
            </a:r>
            <a:r>
              <a:rPr lang="hu-HU" sz="3200" dirty="0"/>
              <a:t> legalább </a:t>
            </a:r>
            <a:r>
              <a:rPr lang="hu-HU" sz="3200" b="1" dirty="0"/>
              <a:t>277</a:t>
            </a:r>
            <a:r>
              <a:rPr lang="hu-HU" sz="3200" dirty="0"/>
              <a:t> fő (PR 25)legyen</a:t>
            </a:r>
            <a:br>
              <a:rPr lang="hu-HU" sz="3200" dirty="0"/>
            </a:br>
            <a:r>
              <a:rPr lang="hu-HU" sz="3200" dirty="0"/>
              <a:t>- közülük minél többen tartósan a munkaerőpiacon maradjanak (a támogatás  után 6 hónappal</a:t>
            </a:r>
            <a:r>
              <a:rPr lang="hu-HU" sz="3200" b="1" dirty="0"/>
              <a:t> legalább 180 fő </a:t>
            </a:r>
            <a:r>
              <a:rPr lang="hu-HU" sz="3200" dirty="0"/>
              <a:t>(PR 26)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907704" y="332656"/>
            <a:ext cx="4896544" cy="365125"/>
          </a:xfrm>
        </p:spPr>
        <p:txBody>
          <a:bodyPr/>
          <a:lstStyle/>
          <a:p>
            <a:r>
              <a:rPr lang="hu-HU" sz="1600" b="1" dirty="0">
                <a:latin typeface="Book Antiqua" pitchFamily="18" charset="0"/>
              </a:rPr>
              <a:t>Eger Megyei Jogú Város foglalkoztatási paktuma </a:t>
            </a:r>
          </a:p>
        </p:txBody>
      </p:sp>
      <p:pic>
        <p:nvPicPr>
          <p:cNvPr id="6" name="Kép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57" y="5158317"/>
            <a:ext cx="27114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:\1 T Társ.i Dok\NYILT\Pályázatok\2016. évi pályázatok\TOP-6.8.2-15\Foglalkoztatási Fórumok\1. F_Forum\tiszk logó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05" y="143034"/>
            <a:ext cx="1329362" cy="10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7" y="107856"/>
            <a:ext cx="1080120" cy="1088896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  <p:sp>
        <p:nvSpPr>
          <p:cNvPr id="9" name="Szövegdoboz 8"/>
          <p:cNvSpPr txBox="1"/>
          <p:nvPr/>
        </p:nvSpPr>
        <p:spPr>
          <a:xfrm>
            <a:off x="1216077" y="764704"/>
            <a:ext cx="64807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600" dirty="0"/>
              <a:t>Az </a:t>
            </a:r>
            <a:r>
              <a:rPr lang="hu-HU" sz="3600" b="1" dirty="0"/>
              <a:t>Foglalkoztatási Paktum</a:t>
            </a:r>
            <a:r>
              <a:rPr lang="hu-HU" sz="3600" dirty="0"/>
              <a:t> céljai:</a:t>
            </a:r>
            <a:br>
              <a:rPr lang="hu-HU" sz="3600" dirty="0"/>
            </a:b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2181365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080120"/>
          </a:xfrm>
        </p:spPr>
        <p:txBody>
          <a:bodyPr>
            <a:noAutofit/>
          </a:bodyPr>
          <a:lstStyle/>
          <a:p>
            <a:r>
              <a:rPr lang="hu-HU" sz="3200" b="1" dirty="0">
                <a:latin typeface="+mn-lt"/>
              </a:rPr>
              <a:t>Paktumiroda és a projektmenedzsment tevékenységei </a:t>
            </a:r>
            <a:endParaRPr lang="hu-HU" sz="3200" dirty="0"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9552" y="1484784"/>
            <a:ext cx="7920880" cy="4602791"/>
          </a:xfrm>
        </p:spPr>
        <p:txBody>
          <a:bodyPr>
            <a:noAutofit/>
          </a:bodyPr>
          <a:lstStyle/>
          <a:p>
            <a:pPr algn="l"/>
            <a:r>
              <a:rPr lang="hu-HU" sz="2800" dirty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hu-HU" sz="2800" dirty="0">
                <a:solidFill>
                  <a:schemeClr val="tx1"/>
                </a:solidFill>
              </a:rPr>
              <a:t>- Paktumiroda és a paktumszervezet </a:t>
            </a:r>
            <a:r>
              <a:rPr lang="hu-HU" sz="2800" b="1" dirty="0">
                <a:solidFill>
                  <a:schemeClr val="tx1"/>
                </a:solidFill>
              </a:rPr>
              <a:t>működtetése</a:t>
            </a:r>
            <a:br>
              <a:rPr lang="hu-HU" sz="2800" dirty="0">
                <a:solidFill>
                  <a:schemeClr val="tx1"/>
                </a:solidFill>
              </a:rPr>
            </a:br>
            <a:r>
              <a:rPr lang="hu-HU" sz="2800" dirty="0">
                <a:solidFill>
                  <a:schemeClr val="tx1"/>
                </a:solidFill>
              </a:rPr>
              <a:t>- munkaprogram, munkaterv, akcióterv, eljárásrendek és szabályzatok (SZMSZ, ügyrend, </a:t>
            </a:r>
            <a:r>
              <a:rPr lang="hu-HU" sz="2800" dirty="0" err="1">
                <a:solidFill>
                  <a:schemeClr val="tx1"/>
                </a:solidFill>
              </a:rPr>
              <a:t>stb</a:t>
            </a:r>
            <a:r>
              <a:rPr lang="hu-HU" sz="2800" dirty="0">
                <a:solidFill>
                  <a:schemeClr val="tx1"/>
                </a:solidFill>
              </a:rPr>
              <a:t>) </a:t>
            </a:r>
            <a:r>
              <a:rPr lang="hu-HU" sz="2800" b="1" dirty="0">
                <a:solidFill>
                  <a:schemeClr val="tx1"/>
                </a:solidFill>
              </a:rPr>
              <a:t>elkészítése</a:t>
            </a:r>
            <a:r>
              <a:rPr lang="hu-HU" sz="2800" dirty="0">
                <a:solidFill>
                  <a:schemeClr val="tx1"/>
                </a:solidFill>
              </a:rPr>
              <a:t>; </a:t>
            </a:r>
            <a:br>
              <a:rPr lang="hu-HU" sz="2800" dirty="0">
                <a:solidFill>
                  <a:schemeClr val="tx1"/>
                </a:solidFill>
              </a:rPr>
            </a:br>
            <a:r>
              <a:rPr lang="hu-HU" sz="2800" dirty="0">
                <a:solidFill>
                  <a:schemeClr val="tx1"/>
                </a:solidFill>
              </a:rPr>
              <a:t>- </a:t>
            </a:r>
            <a:r>
              <a:rPr lang="hu-HU" sz="2800" b="1" dirty="0">
                <a:solidFill>
                  <a:schemeClr val="tx1"/>
                </a:solidFill>
              </a:rPr>
              <a:t>közreműködés</a:t>
            </a:r>
            <a:r>
              <a:rPr lang="hu-HU" sz="2800" dirty="0">
                <a:solidFill>
                  <a:schemeClr val="tx1"/>
                </a:solidFill>
              </a:rPr>
              <a:t> a projekt keretében a „paktum-területen” működő vállalkozások igényeire alapozott képzési- és foglalkoztatási programok </a:t>
            </a:r>
            <a:r>
              <a:rPr lang="hu-HU" sz="2800" b="1" dirty="0">
                <a:solidFill>
                  <a:schemeClr val="tx1"/>
                </a:solidFill>
              </a:rPr>
              <a:t>előkészítésében</a:t>
            </a:r>
            <a:r>
              <a:rPr lang="hu-HU" sz="2800" dirty="0">
                <a:solidFill>
                  <a:schemeClr val="tx1"/>
                </a:solidFill>
              </a:rPr>
              <a:t>, </a:t>
            </a:r>
            <a:r>
              <a:rPr lang="hu-HU" sz="2800" b="1" dirty="0">
                <a:solidFill>
                  <a:schemeClr val="tx1"/>
                </a:solidFill>
              </a:rPr>
              <a:t>indításában</a:t>
            </a:r>
          </a:p>
          <a:p>
            <a:pPr algn="l"/>
            <a:r>
              <a:rPr lang="hu-HU" sz="2800" dirty="0">
                <a:solidFill>
                  <a:schemeClr val="tx1"/>
                </a:solidFill>
              </a:rPr>
              <a:t>- </a:t>
            </a:r>
            <a:r>
              <a:rPr lang="hu-HU" sz="2800" b="1" dirty="0">
                <a:solidFill>
                  <a:schemeClr val="tx1"/>
                </a:solidFill>
              </a:rPr>
              <a:t>Irányító Csoport ülések, Foglalkoztatási Fórumok  lebonyolítása</a:t>
            </a:r>
            <a:r>
              <a:rPr lang="hu-HU" sz="2800" dirty="0">
                <a:solidFill>
                  <a:schemeClr val="tx1"/>
                </a:solidFill>
              </a:rPr>
              <a:t>, </a:t>
            </a:r>
            <a:r>
              <a:rPr lang="hu-HU" sz="2800" dirty="0" err="1">
                <a:solidFill>
                  <a:schemeClr val="tx1"/>
                </a:solidFill>
              </a:rPr>
              <a:t>admin</a:t>
            </a:r>
            <a:r>
              <a:rPr lang="hu-HU" sz="2800" dirty="0">
                <a:solidFill>
                  <a:schemeClr val="tx1"/>
                </a:solidFill>
              </a:rPr>
              <a:t>. teendők </a:t>
            </a:r>
            <a:r>
              <a:rPr lang="hu-HU" sz="2800" b="1" dirty="0">
                <a:solidFill>
                  <a:schemeClr val="tx1"/>
                </a:solidFill>
              </a:rPr>
              <a:t>ellátása</a:t>
            </a:r>
          </a:p>
          <a:p>
            <a:pPr algn="l"/>
            <a:endParaRPr lang="hu-HU" sz="2800" b="1" dirty="0">
              <a:solidFill>
                <a:schemeClr val="tx1"/>
              </a:solidFill>
            </a:endParaRPr>
          </a:p>
          <a:p>
            <a:pPr algn="l"/>
            <a:endParaRPr lang="hu-HU" sz="2800" b="1" dirty="0">
              <a:solidFill>
                <a:schemeClr val="tx1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907704" y="332656"/>
            <a:ext cx="4896544" cy="365125"/>
          </a:xfrm>
        </p:spPr>
        <p:txBody>
          <a:bodyPr/>
          <a:lstStyle/>
          <a:p>
            <a:r>
              <a:rPr lang="hu-HU" sz="1600" b="1" dirty="0">
                <a:latin typeface="Book Antiqua" pitchFamily="18" charset="0"/>
              </a:rPr>
              <a:t>Eger Megyei Jogú Város foglalkoztatási paktuma </a:t>
            </a:r>
          </a:p>
        </p:txBody>
      </p:sp>
      <p:pic>
        <p:nvPicPr>
          <p:cNvPr id="6" name="Kép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57" y="5158317"/>
            <a:ext cx="27114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:\1 T Társ.i Dok\NYILT\Pályázatok\2016. évi pályázatok\TOP-6.8.2-15\Foglalkoztatási Fórumok\1. F_Forum\tiszk logó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05" y="143034"/>
            <a:ext cx="1329362" cy="10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7" y="107856"/>
            <a:ext cx="1080120" cy="1088896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4209101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11560" y="764704"/>
            <a:ext cx="7852211" cy="792088"/>
          </a:xfrm>
        </p:spPr>
        <p:txBody>
          <a:bodyPr>
            <a:noAutofit/>
          </a:bodyPr>
          <a:lstStyle/>
          <a:p>
            <a:br>
              <a:rPr lang="hu-HU" sz="4000" b="1" dirty="0"/>
            </a:br>
            <a:r>
              <a:rPr lang="hu-HU" sz="4000" b="1" dirty="0"/>
              <a:t>Paktumiroda és projektmenedzsment tevékenységei </a:t>
            </a:r>
            <a:br>
              <a:rPr lang="hu-HU" b="1" dirty="0"/>
            </a:br>
            <a:endParaRPr lang="hu-HU" sz="2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704856" cy="4176464"/>
          </a:xfrm>
        </p:spPr>
        <p:txBody>
          <a:bodyPr>
            <a:noAutofit/>
          </a:bodyPr>
          <a:lstStyle/>
          <a:p>
            <a:pPr algn="l"/>
            <a:br>
              <a:rPr lang="hu-HU" sz="2400" b="1" u="sng" dirty="0">
                <a:solidFill>
                  <a:schemeClr val="tx1"/>
                </a:solidFill>
              </a:rPr>
            </a:br>
            <a:r>
              <a:rPr lang="hu-HU" sz="2400" b="1" u="sng" dirty="0">
                <a:solidFill>
                  <a:schemeClr val="tx1"/>
                </a:solidFill>
              </a:rPr>
              <a:t>Külső, 3. féltől beszerzett szolgáltatások, szakértői anyagok előkészítése, megrendelése, ügyintézése</a:t>
            </a:r>
          </a:p>
          <a:p>
            <a:pPr algn="l"/>
            <a:r>
              <a:rPr lang="hu-HU" sz="2800" dirty="0" err="1">
                <a:solidFill>
                  <a:schemeClr val="tx1"/>
                </a:solidFill>
              </a:rPr>
              <a:t>-</a:t>
            </a:r>
            <a:r>
              <a:rPr lang="hu-HU" sz="2000" b="1" dirty="0" err="1">
                <a:solidFill>
                  <a:schemeClr val="tx1"/>
                </a:solidFill>
              </a:rPr>
              <a:t>Célcsoport</a:t>
            </a:r>
            <a:r>
              <a:rPr lang="hu-HU" sz="2000" b="1" dirty="0">
                <a:solidFill>
                  <a:schemeClr val="tx1"/>
                </a:solidFill>
              </a:rPr>
              <a:t> helyzetének évenkénti felülvizsgálata, humánerőforrás térkép készítése (input adatokon alapuló makrózott </a:t>
            </a:r>
            <a:r>
              <a:rPr lang="hu-HU" sz="2000" b="1" dirty="0" err="1">
                <a:solidFill>
                  <a:schemeClr val="tx1"/>
                </a:solidFill>
              </a:rPr>
              <a:t>excel</a:t>
            </a:r>
            <a:r>
              <a:rPr lang="hu-HU" sz="2000" b="1" dirty="0">
                <a:solidFill>
                  <a:schemeClr val="tx1"/>
                </a:solidFill>
              </a:rPr>
              <a:t> adatbázis-rendszer elkészítése és évenkénti felülvizsgálata)</a:t>
            </a:r>
            <a:br>
              <a:rPr lang="hu-HU" sz="2000" b="1" dirty="0">
                <a:solidFill>
                  <a:schemeClr val="tx1"/>
                </a:solidFill>
              </a:rPr>
            </a:br>
            <a:r>
              <a:rPr lang="hu-HU" sz="2000" b="1" dirty="0" err="1">
                <a:solidFill>
                  <a:schemeClr val="tx1"/>
                </a:solidFill>
              </a:rPr>
              <a:t>-Állásbörzék</a:t>
            </a:r>
            <a:r>
              <a:rPr lang="hu-HU" sz="2000" b="1" dirty="0">
                <a:solidFill>
                  <a:schemeClr val="tx1"/>
                </a:solidFill>
              </a:rPr>
              <a:t> és karriernapok szervezése</a:t>
            </a:r>
            <a:br>
              <a:rPr lang="hu-HU" sz="2000" b="1" dirty="0">
                <a:solidFill>
                  <a:schemeClr val="tx1"/>
                </a:solidFill>
              </a:rPr>
            </a:br>
            <a:r>
              <a:rPr lang="hu-HU" sz="2000" b="1" dirty="0" err="1">
                <a:solidFill>
                  <a:schemeClr val="tx1"/>
                </a:solidFill>
              </a:rPr>
              <a:t>-Foglalkoztatási</a:t>
            </a:r>
            <a:r>
              <a:rPr lang="hu-HU" sz="2000" b="1" dirty="0">
                <a:solidFill>
                  <a:schemeClr val="tx1"/>
                </a:solidFill>
              </a:rPr>
              <a:t> projekttervek kidolgozása (Tudatosan tervezett pályaorientáció és  karriertervezés; Hátrányos helyzetű munkavállalók foglalkoztatási esélyeinek növelése)</a:t>
            </a:r>
            <a:br>
              <a:rPr lang="hu-HU" sz="2000" b="1" dirty="0">
                <a:solidFill>
                  <a:schemeClr val="tx1"/>
                </a:solidFill>
              </a:rPr>
            </a:br>
            <a:r>
              <a:rPr lang="hu-HU" sz="2000" b="1" dirty="0" err="1">
                <a:solidFill>
                  <a:schemeClr val="tx1"/>
                </a:solidFill>
              </a:rPr>
              <a:t>-Új</a:t>
            </a:r>
            <a:r>
              <a:rPr lang="hu-HU" sz="2000" b="1" dirty="0">
                <a:solidFill>
                  <a:schemeClr val="tx1"/>
                </a:solidFill>
              </a:rPr>
              <a:t> vállalkozások letelepedésének elősegítése</a:t>
            </a:r>
            <a:r>
              <a:rPr lang="hu-HU" sz="2000" dirty="0">
                <a:solidFill>
                  <a:schemeClr val="tx1"/>
                </a:solidFill>
              </a:rPr>
              <a:t> </a:t>
            </a:r>
            <a:r>
              <a:rPr lang="hu-HU" sz="2000" b="1" dirty="0">
                <a:solidFill>
                  <a:schemeClr val="tx1"/>
                </a:solidFill>
              </a:rPr>
              <a:t>(befektetés-ösztönzési projektelem)</a:t>
            </a:r>
            <a:br>
              <a:rPr lang="hu-HU" sz="2000" b="1" dirty="0">
                <a:solidFill>
                  <a:schemeClr val="tx1"/>
                </a:solidFill>
              </a:rPr>
            </a:br>
            <a:r>
              <a:rPr lang="hu-HU" sz="2000" b="1" dirty="0" err="1">
                <a:solidFill>
                  <a:schemeClr val="tx1"/>
                </a:solidFill>
              </a:rPr>
              <a:t>-Célcsoport</a:t>
            </a:r>
            <a:r>
              <a:rPr lang="hu-HU" sz="2000" b="1" dirty="0">
                <a:solidFill>
                  <a:schemeClr val="tx1"/>
                </a:solidFill>
              </a:rPr>
              <a:t> elérése érdekében szükséges hirdetések </a:t>
            </a:r>
            <a:br>
              <a:rPr lang="hu-HU" sz="2000" b="1" dirty="0">
                <a:solidFill>
                  <a:schemeClr val="tx1"/>
                </a:solidFill>
              </a:rPr>
            </a:br>
            <a:r>
              <a:rPr lang="hu-HU" sz="2000" b="1" dirty="0">
                <a:solidFill>
                  <a:schemeClr val="tx1"/>
                </a:solidFill>
              </a:rPr>
              <a:t>megjelentetése, Kiadványok készítése</a:t>
            </a:r>
            <a:endParaRPr lang="hu-HU" sz="2000" dirty="0">
              <a:solidFill>
                <a:schemeClr val="tx1"/>
              </a:solidFill>
            </a:endParaRPr>
          </a:p>
          <a:p>
            <a:pPr algn="l"/>
            <a:endParaRPr lang="hu-HU" sz="2800" b="1" dirty="0">
              <a:solidFill>
                <a:schemeClr val="tx1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907704" y="332656"/>
            <a:ext cx="4896544" cy="365125"/>
          </a:xfrm>
        </p:spPr>
        <p:txBody>
          <a:bodyPr/>
          <a:lstStyle/>
          <a:p>
            <a:r>
              <a:rPr lang="hu-HU" sz="1600" b="1" dirty="0">
                <a:latin typeface="Book Antiqua" pitchFamily="18" charset="0"/>
              </a:rPr>
              <a:t>Eger Megyei Jogú Város foglalkoztatási paktuma </a:t>
            </a:r>
          </a:p>
        </p:txBody>
      </p:sp>
      <p:pic>
        <p:nvPicPr>
          <p:cNvPr id="6" name="Kép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57" y="5158317"/>
            <a:ext cx="27114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:\1 T Társ.i Dok\NYILT\Pályázatok\2016. évi pályázatok\TOP-6.8.2-15\Foglalkoztatási Fórumok\1. F_Forum\tiszk logó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05" y="143034"/>
            <a:ext cx="1329362" cy="10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7" y="107856"/>
            <a:ext cx="1080120" cy="1088896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273295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548787" y="908720"/>
            <a:ext cx="7772400" cy="1470025"/>
          </a:xfrm>
        </p:spPr>
        <p:txBody>
          <a:bodyPr>
            <a:noAutofit/>
          </a:bodyPr>
          <a:lstStyle/>
          <a:p>
            <a:r>
              <a:rPr lang="hu-HU" sz="3600" b="1" dirty="0"/>
              <a:t>Paktumiroda és </a:t>
            </a:r>
            <a:br>
              <a:rPr lang="hu-HU" sz="3600" b="1" dirty="0"/>
            </a:br>
            <a:r>
              <a:rPr lang="hu-HU" sz="3600" b="1" dirty="0"/>
              <a:t>projektmenedzsment tevékenységei </a:t>
            </a:r>
            <a:br>
              <a:rPr lang="hu-HU" b="1" dirty="0"/>
            </a:br>
            <a:endParaRPr lang="hu-HU" sz="2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7920880" cy="3456384"/>
          </a:xfrm>
        </p:spPr>
        <p:txBody>
          <a:bodyPr>
            <a:noAutofit/>
          </a:bodyPr>
          <a:lstStyle/>
          <a:p>
            <a:pPr algn="l"/>
            <a:r>
              <a:rPr lang="hu-HU" sz="3000" dirty="0">
                <a:solidFill>
                  <a:schemeClr val="tx1"/>
                </a:solidFill>
              </a:rPr>
              <a:t>-</a:t>
            </a:r>
            <a:r>
              <a:rPr lang="hu-HU" sz="3000" b="1" dirty="0">
                <a:solidFill>
                  <a:schemeClr val="tx1"/>
                </a:solidFill>
              </a:rPr>
              <a:t> Munkaerő-piaci szolgáltatások előzetes helyzetelemzésének</a:t>
            </a:r>
            <a:r>
              <a:rPr lang="hu-HU" sz="3000" dirty="0">
                <a:solidFill>
                  <a:schemeClr val="tx1"/>
                </a:solidFill>
              </a:rPr>
              <a:t> elkészítése, mely </a:t>
            </a:r>
            <a:br>
              <a:rPr lang="hu-HU" sz="3000" dirty="0">
                <a:solidFill>
                  <a:schemeClr val="tx1"/>
                </a:solidFill>
              </a:rPr>
            </a:br>
            <a:r>
              <a:rPr lang="hu-HU" sz="3000" dirty="0">
                <a:solidFill>
                  <a:schemeClr val="tx1"/>
                </a:solidFill>
              </a:rPr>
              <a:t>tartalmazta a projekt </a:t>
            </a:r>
            <a:r>
              <a:rPr lang="hu-HU" sz="3000" b="1" dirty="0">
                <a:solidFill>
                  <a:schemeClr val="tx1"/>
                </a:solidFill>
              </a:rPr>
              <a:t>Toborzási Stratégiáját</a:t>
            </a:r>
            <a:r>
              <a:rPr lang="hu-HU" sz="3000" dirty="0">
                <a:solidFill>
                  <a:schemeClr val="tx1"/>
                </a:solidFill>
              </a:rPr>
              <a:t>.</a:t>
            </a:r>
            <a:br>
              <a:rPr lang="hu-HU" sz="3000" dirty="0">
                <a:solidFill>
                  <a:schemeClr val="tx1"/>
                </a:solidFill>
              </a:rPr>
            </a:br>
            <a:r>
              <a:rPr lang="hu-HU" sz="3000" dirty="0">
                <a:solidFill>
                  <a:schemeClr val="tx1"/>
                </a:solidFill>
              </a:rPr>
              <a:t>- helyi vállalkozások képzési igényének </a:t>
            </a:r>
            <a:r>
              <a:rPr lang="hu-HU" sz="3000" b="1" dirty="0">
                <a:solidFill>
                  <a:schemeClr val="tx1"/>
                </a:solidFill>
              </a:rPr>
              <a:t>felmérése</a:t>
            </a:r>
            <a:br>
              <a:rPr lang="hu-HU" sz="3000" dirty="0">
                <a:solidFill>
                  <a:schemeClr val="tx1"/>
                </a:solidFill>
              </a:rPr>
            </a:br>
            <a:r>
              <a:rPr lang="hu-HU" sz="3000" dirty="0">
                <a:solidFill>
                  <a:schemeClr val="tx1"/>
                </a:solidFill>
              </a:rPr>
              <a:t>- Paktum honlap </a:t>
            </a:r>
            <a:r>
              <a:rPr lang="hu-HU" sz="3000" b="1" dirty="0">
                <a:solidFill>
                  <a:schemeClr val="tx1"/>
                </a:solidFill>
              </a:rPr>
              <a:t>működtetése</a:t>
            </a:r>
            <a:r>
              <a:rPr lang="hu-HU" sz="3000" dirty="0">
                <a:solidFill>
                  <a:schemeClr val="tx1"/>
                </a:solidFill>
              </a:rPr>
              <a:t>, naprakészség biztosítása</a:t>
            </a:r>
            <a:br>
              <a:rPr lang="hu-HU" sz="3000" dirty="0">
                <a:solidFill>
                  <a:schemeClr val="tx1"/>
                </a:solidFill>
              </a:rPr>
            </a:br>
            <a:r>
              <a:rPr lang="hu-HU" sz="3000" dirty="0">
                <a:solidFill>
                  <a:schemeClr val="tx1"/>
                </a:solidFill>
              </a:rPr>
              <a:t>- projektterv </a:t>
            </a:r>
            <a:r>
              <a:rPr lang="hu-HU" sz="3000" b="1" dirty="0">
                <a:solidFill>
                  <a:schemeClr val="tx1"/>
                </a:solidFill>
              </a:rPr>
              <a:t>elkészítése</a:t>
            </a: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907704" y="332656"/>
            <a:ext cx="4896544" cy="365125"/>
          </a:xfrm>
        </p:spPr>
        <p:txBody>
          <a:bodyPr/>
          <a:lstStyle/>
          <a:p>
            <a:r>
              <a:rPr lang="hu-HU" sz="1600" b="1" dirty="0">
                <a:latin typeface="Book Antiqua" pitchFamily="18" charset="0"/>
              </a:rPr>
              <a:t>Eger Megyei Jogú Város foglalkoztatási paktuma </a:t>
            </a:r>
          </a:p>
        </p:txBody>
      </p:sp>
      <p:pic>
        <p:nvPicPr>
          <p:cNvPr id="6" name="Kép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5457" y="5158317"/>
            <a:ext cx="2711450" cy="171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P:\1 T Társ.i Dok\NYILT\Pályázatok\2016. évi pályázatok\TOP-6.8.2-15\Foglalkoztatási Fórumok\1. F_Forum\tiszk logó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1805" y="143034"/>
            <a:ext cx="1329362" cy="105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Kép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547" y="107856"/>
            <a:ext cx="1080120" cy="1088896"/>
          </a:xfrm>
          <a:prstGeom prst="rect">
            <a:avLst/>
          </a:prstGeom>
          <a:solidFill>
            <a:srgbClr val="FFFFFF">
              <a:alpha val="0"/>
            </a:srgbClr>
          </a:solidFill>
        </p:spPr>
      </p:pic>
    </p:spTree>
    <p:extLst>
      <p:ext uri="{BB962C8B-B14F-4D97-AF65-F5344CB8AC3E}">
        <p14:creationId xmlns:p14="http://schemas.microsoft.com/office/powerpoint/2010/main" val="1473812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659</Words>
  <Application>Microsoft Office PowerPoint</Application>
  <PresentationFormat>Diavetítés a képernyőre (4:3 oldalarány)</PresentationFormat>
  <Paragraphs>291</Paragraphs>
  <Slides>14</Slides>
  <Notes>13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Book Antiqua</vt:lpstr>
      <vt:lpstr>Calibri</vt:lpstr>
      <vt:lpstr>Office-téma</vt:lpstr>
      <vt:lpstr>Az Egri TISZK Nonprofit Kft. Paktumirodája  köszönti a konferencia résztvevőit! </vt:lpstr>
      <vt:lpstr>A TOP- 6.8.2-15 projekt szakmai megvalósítása, a Foglalkoztatási Paktum tevékenysége Egerben       Takács Zoltán                                                            Paktumiroda vezető  Eger, 2019. március 5.-6. </vt:lpstr>
      <vt:lpstr>Konzorciumvezető:  Eger Megyei Jogú Város    Önkormányzata  A megvalósításban részt vevő konzorciumi partnerek:   - Heves Megyei Kormányhivatal  - Egri Városfejlesztési Kft. - Egri TISZK Nonprofit Kft.</vt:lpstr>
      <vt:lpstr>Pályázó: Eger Megyei Jogú Város Foglalkoztatási Paktuma  Támogatási kérelem neve, azonosítója: Terület- és Településfejlesztési Operatív Program „TOP-6.8.2-15 – Helyi foglalkoztatási együttműködések a megyei jogú város területén és várostérségében” .  Az Irányító Hatóság (Támogató) által megítélt támogatás összege: 925 000 000 Ft.  A projekt időtartama: 60 hónap (2021. 06. 30.).</vt:lpstr>
      <vt:lpstr>  - a város foglalkoztatási helyzetének javítása,  - a foglalkoztatók igényeinek megfelelő szakképzettségű munkavállalók felkutatása, - képzési-foglalkoztatási programok indítása - a képzésre-továbbképzésre szoruló álláskeresők  elhelyezkedésének elősegítése, közös munkában részt vállalók együttműködésének erősítése  </vt:lpstr>
      <vt:lpstr>Elérendő indikátorok a projekt végén, 2021.06.30-án: - munkaerő-piaci programokban résztvevők száma legalább 634 fő (PO 25), az álláshoz jutók száma legalább 277 fő (PR 25)legyen - közülük minél többen tartósan a munkaerőpiacon maradjanak (a támogatás  után 6 hónappal legalább 180 fő (PR 26)</vt:lpstr>
      <vt:lpstr>Paktumiroda és a projektmenedzsment tevékenységei </vt:lpstr>
      <vt:lpstr> Paktumiroda és projektmenedzsment tevékenységei  </vt:lpstr>
      <vt:lpstr>Paktumiroda és  projektmenedzsment tevékenységei  </vt:lpstr>
      <vt:lpstr>TOP-6.8.2-15-EG1-2016-00001 Eger Megyei Jogú Város Foglalkoztatási Paktuma - Bevonási tábla, 2018. október végi (43. heti) adatok </vt:lpstr>
      <vt:lpstr> TOP-6.8.2-15-EG1-2016-00001  Eger MJV Foglalk.-i Paktuma  Bevonási tábla, 2018.  december 31.-i adatok </vt:lpstr>
      <vt:lpstr>Foglalkoztatási mutatók  </vt:lpstr>
      <vt:lpstr>Képzési mutatók (2018.12.31.-i állapot szerint)</vt:lpstr>
      <vt:lpstr>Köszönöm megtisztelő  figyelmüket!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user</dc:creator>
  <cp:lastModifiedBy>user5</cp:lastModifiedBy>
  <cp:revision>104</cp:revision>
  <cp:lastPrinted>2019-03-04T14:54:12Z</cp:lastPrinted>
  <dcterms:created xsi:type="dcterms:W3CDTF">2017-09-28T07:12:03Z</dcterms:created>
  <dcterms:modified xsi:type="dcterms:W3CDTF">2019-03-04T22:24:35Z</dcterms:modified>
</cp:coreProperties>
</file>